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5.jpeg" Type="http://schemas.openxmlformats.org/officeDocument/2006/relationships/image"/><Relationship Id="rId4" Target="../media/image46.jpeg" Type="http://schemas.openxmlformats.org/officeDocument/2006/relationships/image"/><Relationship Id="rId5" Target="../media/image4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 Id="rId6" Target="../media/image5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 Id="rId6" Target="../media/image5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 Id="rId6" Target="../media/image5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 Id="rId6" Target="../media/image5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4.jpe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jpeg" Type="http://schemas.openxmlformats.org/officeDocument/2006/relationships/image"/><Relationship Id="rId11" Target="../media/image46.jpeg" Type="http://schemas.openxmlformats.org/officeDocument/2006/relationships/image"/><Relationship Id="rId12" Target="../media/image45.jpeg" Type="http://schemas.openxmlformats.org/officeDocument/2006/relationships/image"/><Relationship Id="rId13" Target="../media/image5.png" Type="http://schemas.openxmlformats.org/officeDocument/2006/relationships/image"/><Relationship Id="rId2" Target="../media/image4.png" Type="http://schemas.openxmlformats.org/officeDocument/2006/relationships/image"/><Relationship Id="rId3" Target="../media/image3.jpeg" Type="http://schemas.openxmlformats.org/officeDocument/2006/relationships/image"/><Relationship Id="rId4" Target="../media/image57.jpeg" Type="http://schemas.openxmlformats.org/officeDocument/2006/relationships/image"/><Relationship Id="rId5" Target="../media/image8.jpeg" Type="http://schemas.openxmlformats.org/officeDocument/2006/relationships/image"/><Relationship Id="rId6" Target="../media/image38.jpeg" Type="http://schemas.openxmlformats.org/officeDocument/2006/relationships/image"/><Relationship Id="rId7" Target="../media/image58.jpeg" Type="http://schemas.openxmlformats.org/officeDocument/2006/relationships/image"/><Relationship Id="rId8" Target="../media/image59.jpeg" Type="http://schemas.openxmlformats.org/officeDocument/2006/relationships/image"/><Relationship Id="rId9" Target="../media/image6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6.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6.png" Type="http://schemas.openxmlformats.org/officeDocument/2006/relationships/image"/><Relationship Id="rId3" Target="../media/image4.png" Type="http://schemas.openxmlformats.org/officeDocument/2006/relationships/image"/><Relationship Id="rId4" Target="../media/image38.jpe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 Id="rId6" Target="../media/image4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 Id="rId6"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9783" t="0" r="-9783" b="0"/>
              </a:stretch>
            </a:blipFill>
          </p:spPr>
        </p:sp>
      </p:grpSp>
      <p:grpSp>
        <p:nvGrpSpPr>
          <p:cNvPr name="Group 6" id="6"/>
          <p:cNvGrpSpPr/>
          <p:nvPr/>
        </p:nvGrpSpPr>
        <p:grpSpPr>
          <a:xfrm rot="0">
            <a:off x="4191521" y="3349077"/>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Freeform 10" id="10"/>
          <p:cNvSpPr/>
          <p:nvPr/>
        </p:nvSpPr>
        <p:spPr>
          <a:xfrm flipH="false" flipV="false" rot="0">
            <a:off x="7522944" y="1859608"/>
            <a:ext cx="3334236" cy="595048"/>
          </a:xfrm>
          <a:custGeom>
            <a:avLst/>
            <a:gdLst/>
            <a:ahLst/>
            <a:cxnLst/>
            <a:rect r="r" b="b" t="t" l="l"/>
            <a:pathLst>
              <a:path h="595048" w="3334236">
                <a:moveTo>
                  <a:pt x="0" y="0"/>
                </a:moveTo>
                <a:lnTo>
                  <a:pt x="3334236" y="0"/>
                </a:lnTo>
                <a:lnTo>
                  <a:pt x="3334236" y="595048"/>
                </a:lnTo>
                <a:lnTo>
                  <a:pt x="0" y="595048"/>
                </a:lnTo>
                <a:lnTo>
                  <a:pt x="0" y="0"/>
                </a:lnTo>
                <a:close/>
              </a:path>
            </a:pathLst>
          </a:custGeom>
          <a:blipFill>
            <a:blip r:embed="rId6"/>
            <a:stretch>
              <a:fillRect l="0" t="0" r="0" b="0"/>
            </a:stretch>
          </a:blipFill>
        </p:spPr>
      </p:sp>
      <p:sp>
        <p:nvSpPr>
          <p:cNvPr name="TextBox 11" id="11"/>
          <p:cNvSpPr txBox="true"/>
          <p:nvPr/>
        </p:nvSpPr>
        <p:spPr>
          <a:xfrm rot="0">
            <a:off x="4441321" y="4408765"/>
            <a:ext cx="9405358" cy="1326596"/>
          </a:xfrm>
          <a:prstGeom prst="rect">
            <a:avLst/>
          </a:prstGeom>
        </p:spPr>
        <p:txBody>
          <a:bodyPr anchor="t" rtlCol="false" tIns="0" lIns="0" bIns="0" rIns="0">
            <a:spAutoFit/>
          </a:bodyPr>
          <a:lstStyle/>
          <a:p>
            <a:pPr algn="ctr">
              <a:lnSpc>
                <a:spcPts val="10766"/>
              </a:lnSpc>
            </a:pPr>
            <a:r>
              <a:rPr lang="en-US" sz="7802" spc="109">
                <a:solidFill>
                  <a:srgbClr val="040506"/>
                </a:solidFill>
                <a:latin typeface="Archivo Black"/>
              </a:rPr>
              <a:t>DATA ANALYSIS</a:t>
            </a:r>
          </a:p>
        </p:txBody>
      </p:sp>
      <p:sp>
        <p:nvSpPr>
          <p:cNvPr name="TextBox 12" id="12"/>
          <p:cNvSpPr txBox="true"/>
          <p:nvPr/>
        </p:nvSpPr>
        <p:spPr>
          <a:xfrm rot="0">
            <a:off x="5471449" y="3464745"/>
            <a:ext cx="7345101"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ICT IGNITE  </a:t>
            </a:r>
          </a:p>
        </p:txBody>
      </p:sp>
      <p:sp>
        <p:nvSpPr>
          <p:cNvPr name="TextBox 13" id="13"/>
          <p:cNvSpPr txBox="true"/>
          <p:nvPr/>
        </p:nvSpPr>
        <p:spPr>
          <a:xfrm rot="0">
            <a:off x="4441321" y="6182437"/>
            <a:ext cx="9497482"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HTTPS://RETURN-PAL.VERCEL.APP/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2"/>
            <a:stretch>
              <a:fillRect l="0" t="-86495" r="0" b="0"/>
            </a:stretch>
          </a:blipFill>
        </p:spPr>
      </p:sp>
      <p:sp>
        <p:nvSpPr>
          <p:cNvPr name="Freeform 3" id="3"/>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2"/>
            <a:stretch>
              <a:fillRect l="0" t="-86495" r="0" b="0"/>
            </a:stretch>
          </a:blipFill>
        </p:spPr>
      </p:sp>
      <p:grpSp>
        <p:nvGrpSpPr>
          <p:cNvPr name="Group 4" id="4"/>
          <p:cNvGrpSpPr>
            <a:grpSpLocks noChangeAspect="true"/>
          </p:cNvGrpSpPr>
          <p:nvPr/>
        </p:nvGrpSpPr>
        <p:grpSpPr>
          <a:xfrm rot="0">
            <a:off x="-46214" y="7097814"/>
            <a:ext cx="5669664" cy="3189186"/>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3"/>
              <a:stretch>
                <a:fillRect l="0" t="-10274" r="0" b="-67502"/>
              </a:stretch>
            </a:blipFill>
          </p:spPr>
        </p:sp>
      </p:grpSp>
      <p:grpSp>
        <p:nvGrpSpPr>
          <p:cNvPr name="Group 7" id="7"/>
          <p:cNvGrpSpPr>
            <a:grpSpLocks noChangeAspect="true"/>
          </p:cNvGrpSpPr>
          <p:nvPr/>
        </p:nvGrpSpPr>
        <p:grpSpPr>
          <a:xfrm rot="0">
            <a:off x="11006092" y="22598"/>
            <a:ext cx="7281908" cy="4096074"/>
            <a:chOff x="0" y="0"/>
            <a:chExt cx="6089457" cy="3425320"/>
          </a:xfrm>
        </p:grpSpPr>
        <p:sp>
          <p:nvSpPr>
            <p:cNvPr name="Freeform 8" id="8"/>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38888" r="0" b="-38888"/>
              </a:stretch>
            </a:blipFill>
          </p:spPr>
        </p:sp>
      </p:grpSp>
      <p:sp>
        <p:nvSpPr>
          <p:cNvPr name="Freeform 10" id="10"/>
          <p:cNvSpPr/>
          <p:nvPr/>
        </p:nvSpPr>
        <p:spPr>
          <a:xfrm flipH="false" flipV="false" rot="0">
            <a:off x="5059182" y="1028700"/>
            <a:ext cx="7743508" cy="8708852"/>
          </a:xfrm>
          <a:custGeom>
            <a:avLst/>
            <a:gdLst/>
            <a:ahLst/>
            <a:cxnLst/>
            <a:rect r="r" b="b" t="t" l="l"/>
            <a:pathLst>
              <a:path h="8708852" w="7743508">
                <a:moveTo>
                  <a:pt x="0" y="0"/>
                </a:moveTo>
                <a:lnTo>
                  <a:pt x="7743508" y="0"/>
                </a:lnTo>
                <a:lnTo>
                  <a:pt x="7743508" y="8708852"/>
                </a:lnTo>
                <a:lnTo>
                  <a:pt x="0" y="8708852"/>
                </a:lnTo>
                <a:lnTo>
                  <a:pt x="0" y="0"/>
                </a:lnTo>
                <a:close/>
              </a:path>
            </a:pathLst>
          </a:custGeom>
          <a:blipFill>
            <a:blip r:embed="rId5"/>
            <a:stretch>
              <a:fillRect l="0" t="0" r="0" b="0"/>
            </a:stretch>
          </a:blipFill>
        </p:spPr>
      </p:sp>
      <p:sp>
        <p:nvSpPr>
          <p:cNvPr name="TextBox 11" id="11"/>
          <p:cNvSpPr txBox="true"/>
          <p:nvPr/>
        </p:nvSpPr>
        <p:spPr>
          <a:xfrm rot="0">
            <a:off x="1028700" y="531879"/>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EDA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grpSp>
        <p:nvGrpSpPr>
          <p:cNvPr name="Group 5" id="5"/>
          <p:cNvGrpSpPr>
            <a:grpSpLocks noChangeAspect="true"/>
          </p:cNvGrpSpPr>
          <p:nvPr/>
        </p:nvGrpSpPr>
        <p:grpSpPr>
          <a:xfrm rot="0">
            <a:off x="-46214" y="7097814"/>
            <a:ext cx="5669664" cy="3189186"/>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0" t="-10274" r="0" b="-67502"/>
              </a:stretch>
            </a:blipFill>
          </p:spPr>
        </p:sp>
      </p:grpSp>
      <p:grpSp>
        <p:nvGrpSpPr>
          <p:cNvPr name="Group 8" id="8"/>
          <p:cNvGrpSpPr>
            <a:grpSpLocks noChangeAspect="true"/>
          </p:cNvGrpSpPr>
          <p:nvPr/>
        </p:nvGrpSpPr>
        <p:grpSpPr>
          <a:xfrm rot="0">
            <a:off x="11006092" y="22598"/>
            <a:ext cx="7281908" cy="4096074"/>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38888" r="0" b="-38888"/>
              </a:stretch>
            </a:blipFill>
          </p:spPr>
        </p:sp>
      </p:grpSp>
      <p:sp>
        <p:nvSpPr>
          <p:cNvPr name="Freeform 11" id="11"/>
          <p:cNvSpPr/>
          <p:nvPr/>
        </p:nvSpPr>
        <p:spPr>
          <a:xfrm flipH="false" flipV="false" rot="0">
            <a:off x="3261565" y="1962371"/>
            <a:ext cx="11155264" cy="6730036"/>
          </a:xfrm>
          <a:custGeom>
            <a:avLst/>
            <a:gdLst/>
            <a:ahLst/>
            <a:cxnLst/>
            <a:rect r="r" b="b" t="t" l="l"/>
            <a:pathLst>
              <a:path h="6730036" w="11155264">
                <a:moveTo>
                  <a:pt x="0" y="0"/>
                </a:moveTo>
                <a:lnTo>
                  <a:pt x="11155265" y="0"/>
                </a:lnTo>
                <a:lnTo>
                  <a:pt x="11155265" y="6730036"/>
                </a:lnTo>
                <a:lnTo>
                  <a:pt x="0" y="6730036"/>
                </a:lnTo>
                <a:lnTo>
                  <a:pt x="0" y="0"/>
                </a:lnTo>
                <a:close/>
              </a:path>
            </a:pathLst>
          </a:custGeom>
          <a:blipFill>
            <a:blip r:embed="rId6"/>
            <a:stretch>
              <a:fillRect l="0" t="0" r="0" b="0"/>
            </a:stretch>
          </a:blipFill>
        </p:spPr>
      </p:sp>
      <p:sp>
        <p:nvSpPr>
          <p:cNvPr name="TextBox 12" id="12"/>
          <p:cNvSpPr txBox="true"/>
          <p:nvPr/>
        </p:nvSpPr>
        <p:spPr>
          <a:xfrm rot="0">
            <a:off x="1028700" y="531879"/>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EDA 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grpSp>
        <p:nvGrpSpPr>
          <p:cNvPr name="Group 5" id="5"/>
          <p:cNvGrpSpPr>
            <a:grpSpLocks noChangeAspect="true"/>
          </p:cNvGrpSpPr>
          <p:nvPr/>
        </p:nvGrpSpPr>
        <p:grpSpPr>
          <a:xfrm rot="0">
            <a:off x="-46214" y="7097814"/>
            <a:ext cx="5669664" cy="3189186"/>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0" t="-10274" r="0" b="-67502"/>
              </a:stretch>
            </a:blipFill>
          </p:spPr>
        </p:sp>
      </p:grpSp>
      <p:grpSp>
        <p:nvGrpSpPr>
          <p:cNvPr name="Group 8" id="8"/>
          <p:cNvGrpSpPr>
            <a:grpSpLocks noChangeAspect="true"/>
          </p:cNvGrpSpPr>
          <p:nvPr/>
        </p:nvGrpSpPr>
        <p:grpSpPr>
          <a:xfrm rot="0">
            <a:off x="11006092" y="22598"/>
            <a:ext cx="7281908" cy="4096074"/>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38888" r="0" b="-38888"/>
              </a:stretch>
            </a:blipFill>
          </p:spPr>
        </p:sp>
      </p:grpSp>
      <p:sp>
        <p:nvSpPr>
          <p:cNvPr name="Freeform 11" id="11"/>
          <p:cNvSpPr/>
          <p:nvPr/>
        </p:nvSpPr>
        <p:spPr>
          <a:xfrm flipH="false" flipV="false" rot="0">
            <a:off x="3261565" y="1962371"/>
            <a:ext cx="11155264" cy="6730036"/>
          </a:xfrm>
          <a:custGeom>
            <a:avLst/>
            <a:gdLst/>
            <a:ahLst/>
            <a:cxnLst/>
            <a:rect r="r" b="b" t="t" l="l"/>
            <a:pathLst>
              <a:path h="6730036" w="11155264">
                <a:moveTo>
                  <a:pt x="0" y="0"/>
                </a:moveTo>
                <a:lnTo>
                  <a:pt x="11155265" y="0"/>
                </a:lnTo>
                <a:lnTo>
                  <a:pt x="11155265" y="6730036"/>
                </a:lnTo>
                <a:lnTo>
                  <a:pt x="0" y="6730036"/>
                </a:lnTo>
                <a:lnTo>
                  <a:pt x="0" y="0"/>
                </a:lnTo>
                <a:close/>
              </a:path>
            </a:pathLst>
          </a:custGeom>
          <a:blipFill>
            <a:blip r:embed="rId6"/>
            <a:stretch>
              <a:fillRect l="0" t="0" r="0" b="0"/>
            </a:stretch>
          </a:blipFill>
        </p:spPr>
      </p:sp>
      <p:sp>
        <p:nvSpPr>
          <p:cNvPr name="TextBox 12" id="12"/>
          <p:cNvSpPr txBox="true"/>
          <p:nvPr/>
        </p:nvSpPr>
        <p:spPr>
          <a:xfrm rot="0">
            <a:off x="1028700" y="531879"/>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EDA 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grpSp>
        <p:nvGrpSpPr>
          <p:cNvPr name="Group 5" id="5"/>
          <p:cNvGrpSpPr>
            <a:grpSpLocks noChangeAspect="true"/>
          </p:cNvGrpSpPr>
          <p:nvPr/>
        </p:nvGrpSpPr>
        <p:grpSpPr>
          <a:xfrm rot="0">
            <a:off x="-46214" y="7097814"/>
            <a:ext cx="5669664" cy="3189186"/>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0" t="-10274" r="0" b="-67502"/>
              </a:stretch>
            </a:blipFill>
          </p:spPr>
        </p:sp>
      </p:grpSp>
      <p:grpSp>
        <p:nvGrpSpPr>
          <p:cNvPr name="Group 8" id="8"/>
          <p:cNvGrpSpPr>
            <a:grpSpLocks noChangeAspect="true"/>
          </p:cNvGrpSpPr>
          <p:nvPr/>
        </p:nvGrpSpPr>
        <p:grpSpPr>
          <a:xfrm rot="0">
            <a:off x="11006092" y="22598"/>
            <a:ext cx="7281908" cy="4096074"/>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38888" r="0" b="-38888"/>
              </a:stretch>
            </a:blipFill>
          </p:spPr>
        </p:sp>
      </p:grpSp>
      <p:sp>
        <p:nvSpPr>
          <p:cNvPr name="Freeform 11" id="11"/>
          <p:cNvSpPr/>
          <p:nvPr/>
        </p:nvSpPr>
        <p:spPr>
          <a:xfrm flipH="false" flipV="false" rot="0">
            <a:off x="5299744" y="1295552"/>
            <a:ext cx="7256501" cy="8183070"/>
          </a:xfrm>
          <a:custGeom>
            <a:avLst/>
            <a:gdLst/>
            <a:ahLst/>
            <a:cxnLst/>
            <a:rect r="r" b="b" t="t" l="l"/>
            <a:pathLst>
              <a:path h="8183070" w="7256501">
                <a:moveTo>
                  <a:pt x="0" y="0"/>
                </a:moveTo>
                <a:lnTo>
                  <a:pt x="7256501" y="0"/>
                </a:lnTo>
                <a:lnTo>
                  <a:pt x="7256501" y="8183070"/>
                </a:lnTo>
                <a:lnTo>
                  <a:pt x="0" y="8183070"/>
                </a:lnTo>
                <a:lnTo>
                  <a:pt x="0" y="0"/>
                </a:lnTo>
                <a:close/>
              </a:path>
            </a:pathLst>
          </a:custGeom>
          <a:blipFill>
            <a:blip r:embed="rId6"/>
            <a:stretch>
              <a:fillRect l="0" t="0" r="0" b="0"/>
            </a:stretch>
          </a:blipFill>
        </p:spPr>
      </p:sp>
      <p:sp>
        <p:nvSpPr>
          <p:cNvPr name="TextBox 12" id="12"/>
          <p:cNvSpPr txBox="true"/>
          <p:nvPr/>
        </p:nvSpPr>
        <p:spPr>
          <a:xfrm rot="0">
            <a:off x="1028700" y="531879"/>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EDA 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grpSp>
        <p:nvGrpSpPr>
          <p:cNvPr name="Group 5" id="5"/>
          <p:cNvGrpSpPr>
            <a:grpSpLocks noChangeAspect="true"/>
          </p:cNvGrpSpPr>
          <p:nvPr/>
        </p:nvGrpSpPr>
        <p:grpSpPr>
          <a:xfrm rot="0">
            <a:off x="-46214" y="7097814"/>
            <a:ext cx="5669664" cy="3189186"/>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0" t="-10274" r="0" b="-67502"/>
              </a:stretch>
            </a:blipFill>
          </p:spPr>
        </p:sp>
      </p:grpSp>
      <p:grpSp>
        <p:nvGrpSpPr>
          <p:cNvPr name="Group 8" id="8"/>
          <p:cNvGrpSpPr>
            <a:grpSpLocks noChangeAspect="true"/>
          </p:cNvGrpSpPr>
          <p:nvPr/>
        </p:nvGrpSpPr>
        <p:grpSpPr>
          <a:xfrm rot="0">
            <a:off x="11006092" y="22598"/>
            <a:ext cx="7281908" cy="4096074"/>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38888" r="0" b="-38888"/>
              </a:stretch>
            </a:blipFill>
          </p:spPr>
        </p:sp>
      </p:grpSp>
      <p:sp>
        <p:nvSpPr>
          <p:cNvPr name="Freeform 11" id="11"/>
          <p:cNvSpPr/>
          <p:nvPr/>
        </p:nvSpPr>
        <p:spPr>
          <a:xfrm flipH="false" flipV="false" rot="0">
            <a:off x="3815274" y="2353777"/>
            <a:ext cx="11169223" cy="7099364"/>
          </a:xfrm>
          <a:custGeom>
            <a:avLst/>
            <a:gdLst/>
            <a:ahLst/>
            <a:cxnLst/>
            <a:rect r="r" b="b" t="t" l="l"/>
            <a:pathLst>
              <a:path h="7099364" w="11169223">
                <a:moveTo>
                  <a:pt x="0" y="0"/>
                </a:moveTo>
                <a:lnTo>
                  <a:pt x="11169222" y="0"/>
                </a:lnTo>
                <a:lnTo>
                  <a:pt x="11169222" y="7099365"/>
                </a:lnTo>
                <a:lnTo>
                  <a:pt x="0" y="7099365"/>
                </a:lnTo>
                <a:lnTo>
                  <a:pt x="0" y="0"/>
                </a:lnTo>
                <a:close/>
              </a:path>
            </a:pathLst>
          </a:custGeom>
          <a:blipFill>
            <a:blip r:embed="rId6"/>
            <a:stretch>
              <a:fillRect l="0" t="0" r="0" b="0"/>
            </a:stretch>
          </a:blipFill>
        </p:spPr>
      </p:sp>
      <p:sp>
        <p:nvSpPr>
          <p:cNvPr name="TextBox 12" id="12"/>
          <p:cNvSpPr txBox="true"/>
          <p:nvPr/>
        </p:nvSpPr>
        <p:spPr>
          <a:xfrm rot="0">
            <a:off x="1028700" y="531879"/>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EDA 7</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71470" t="0" r="-35478" b="0"/>
            </a:stretch>
          </a:blipFill>
        </p:spPr>
      </p:sp>
      <p:sp>
        <p:nvSpPr>
          <p:cNvPr name="TextBox 7" id="7"/>
          <p:cNvSpPr txBox="true"/>
          <p:nvPr/>
        </p:nvSpPr>
        <p:spPr>
          <a:xfrm rot="0">
            <a:off x="6481337" y="492718"/>
            <a:ext cx="5325326"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rPr>
              <a:t>CONCLUSION</a:t>
            </a:r>
          </a:p>
        </p:txBody>
      </p:sp>
      <p:grpSp>
        <p:nvGrpSpPr>
          <p:cNvPr name="Group 8" id="8"/>
          <p:cNvGrpSpPr/>
          <p:nvPr/>
        </p:nvGrpSpPr>
        <p:grpSpPr>
          <a:xfrm rot="0">
            <a:off x="6481337" y="1862650"/>
            <a:ext cx="10609468" cy="1460904"/>
            <a:chOff x="0" y="0"/>
            <a:chExt cx="14145957" cy="1947872"/>
          </a:xfrm>
        </p:grpSpPr>
        <p:sp>
          <p:nvSpPr>
            <p:cNvPr name="TextBox 9" id="9"/>
            <p:cNvSpPr txBox="true"/>
            <p:nvPr/>
          </p:nvSpPr>
          <p:spPr>
            <a:xfrm rot="0">
              <a:off x="1266217" y="126114"/>
              <a:ext cx="12879740" cy="1821758"/>
            </a:xfrm>
            <a:prstGeom prst="rect">
              <a:avLst/>
            </a:prstGeom>
          </p:spPr>
          <p:txBody>
            <a:bodyPr anchor="t" rtlCol="false" tIns="0" lIns="0" bIns="0" rIns="0">
              <a:spAutoFit/>
            </a:bodyPr>
            <a:lstStyle/>
            <a:p>
              <a:pPr>
                <a:lnSpc>
                  <a:spcPts val="2187"/>
                </a:lnSpc>
              </a:pPr>
              <a:r>
                <a:rPr lang="en-US" sz="1585" spc="155">
                  <a:solidFill>
                    <a:srgbClr val="000000"/>
                  </a:solidFill>
                  <a:latin typeface="Montserrat Light"/>
                </a:rPr>
                <a:t>People keep buying more stuff online every year, and one thing that always makes a lot of money is selling clothes online. This is because fashion is always changing, and people love to keep up with the latest trends. Experts think that this trend of making more money from online shopping will continue to go up in the coming years.</a:t>
              </a:r>
            </a:p>
          </p:txBody>
        </p:sp>
        <p:sp>
          <p:nvSpPr>
            <p:cNvPr name="Freeform 10" id="10"/>
            <p:cNvSpPr/>
            <p:nvPr/>
          </p:nvSpPr>
          <p:spPr>
            <a:xfrm flipH="false" flipV="false" rot="0">
              <a:off x="0" y="0"/>
              <a:ext cx="783617" cy="997661"/>
            </a:xfrm>
            <a:custGeom>
              <a:avLst/>
              <a:gdLst/>
              <a:ahLst/>
              <a:cxnLst/>
              <a:rect r="r" b="b" t="t" l="l"/>
              <a:pathLst>
                <a:path h="997661" w="783617">
                  <a:moveTo>
                    <a:pt x="0" y="0"/>
                  </a:moveTo>
                  <a:lnTo>
                    <a:pt x="783617" y="0"/>
                  </a:lnTo>
                  <a:lnTo>
                    <a:pt x="783617" y="997661"/>
                  </a:lnTo>
                  <a:lnTo>
                    <a:pt x="0" y="9976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6460745" y="3799804"/>
            <a:ext cx="10609468" cy="1460904"/>
            <a:chOff x="0" y="0"/>
            <a:chExt cx="14145957" cy="1947872"/>
          </a:xfrm>
        </p:grpSpPr>
        <p:sp>
          <p:nvSpPr>
            <p:cNvPr name="TextBox 12" id="12"/>
            <p:cNvSpPr txBox="true"/>
            <p:nvPr/>
          </p:nvSpPr>
          <p:spPr>
            <a:xfrm rot="0">
              <a:off x="1266217" y="126114"/>
              <a:ext cx="12879740" cy="1821758"/>
            </a:xfrm>
            <a:prstGeom prst="rect">
              <a:avLst/>
            </a:prstGeom>
          </p:spPr>
          <p:txBody>
            <a:bodyPr anchor="t" rtlCol="false" tIns="0" lIns="0" bIns="0" rIns="0">
              <a:spAutoFit/>
            </a:bodyPr>
            <a:lstStyle/>
            <a:p>
              <a:pPr>
                <a:lnSpc>
                  <a:spcPts val="2187"/>
                </a:lnSpc>
              </a:pPr>
              <a:r>
                <a:rPr lang="en-US" sz="1585" spc="155">
                  <a:solidFill>
                    <a:srgbClr val="000000"/>
                  </a:solidFill>
                  <a:latin typeface="Montserrat Light"/>
                </a:rPr>
                <a:t>The sales of electronic stuff dropped a lot by 12.50% in 2022 because of the COVID-19 pandemic causing a lot of problems. During the pandemic, some things sold more than usual, and some things sold less. But now, experts think that the ups and downs we saw won't last, and things will get more stable for online shopping in the future.</a:t>
              </a:r>
            </a:p>
          </p:txBody>
        </p:sp>
        <p:sp>
          <p:nvSpPr>
            <p:cNvPr name="Freeform 13" id="13"/>
            <p:cNvSpPr/>
            <p:nvPr/>
          </p:nvSpPr>
          <p:spPr>
            <a:xfrm flipH="false" flipV="false" rot="0">
              <a:off x="0" y="0"/>
              <a:ext cx="783617" cy="997661"/>
            </a:xfrm>
            <a:custGeom>
              <a:avLst/>
              <a:gdLst/>
              <a:ahLst/>
              <a:cxnLst/>
              <a:rect r="r" b="b" t="t" l="l"/>
              <a:pathLst>
                <a:path h="997661" w="783617">
                  <a:moveTo>
                    <a:pt x="0" y="0"/>
                  </a:moveTo>
                  <a:lnTo>
                    <a:pt x="783617" y="0"/>
                  </a:lnTo>
                  <a:lnTo>
                    <a:pt x="783617" y="997661"/>
                  </a:lnTo>
                  <a:lnTo>
                    <a:pt x="0" y="9976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6491633" y="5680063"/>
            <a:ext cx="10609468" cy="1184679"/>
            <a:chOff x="0" y="0"/>
            <a:chExt cx="14145957" cy="1579572"/>
          </a:xfrm>
        </p:grpSpPr>
        <p:sp>
          <p:nvSpPr>
            <p:cNvPr name="TextBox 15" id="15"/>
            <p:cNvSpPr txBox="true"/>
            <p:nvPr/>
          </p:nvSpPr>
          <p:spPr>
            <a:xfrm rot="0">
              <a:off x="1266217" y="126114"/>
              <a:ext cx="12879740" cy="1453458"/>
            </a:xfrm>
            <a:prstGeom prst="rect">
              <a:avLst/>
            </a:prstGeom>
          </p:spPr>
          <p:txBody>
            <a:bodyPr anchor="t" rtlCol="false" tIns="0" lIns="0" bIns="0" rIns="0">
              <a:spAutoFit/>
            </a:bodyPr>
            <a:lstStyle/>
            <a:p>
              <a:pPr>
                <a:lnSpc>
                  <a:spcPts val="2187"/>
                </a:lnSpc>
              </a:pPr>
              <a:r>
                <a:rPr lang="en-US" sz="1585" spc="155">
                  <a:solidFill>
                    <a:srgbClr val="000000"/>
                  </a:solidFill>
                  <a:latin typeface="Montserrat Light"/>
                </a:rPr>
                <a:t>ReturnPal aims to expand in Canada in 2022 by partnering with major e-commerce players like Amazon and Walmart. This strategic move is expected to drive significant business growth by increasing visibility and establishing a strong foundation in the competitive Canadian online market.</a:t>
              </a:r>
            </a:p>
          </p:txBody>
        </p:sp>
        <p:sp>
          <p:nvSpPr>
            <p:cNvPr name="Freeform 16" id="16"/>
            <p:cNvSpPr/>
            <p:nvPr/>
          </p:nvSpPr>
          <p:spPr>
            <a:xfrm flipH="false" flipV="false" rot="0">
              <a:off x="0" y="0"/>
              <a:ext cx="783617" cy="997661"/>
            </a:xfrm>
            <a:custGeom>
              <a:avLst/>
              <a:gdLst/>
              <a:ahLst/>
              <a:cxnLst/>
              <a:rect r="r" b="b" t="t" l="l"/>
              <a:pathLst>
                <a:path h="997661" w="783617">
                  <a:moveTo>
                    <a:pt x="0" y="0"/>
                  </a:moveTo>
                  <a:lnTo>
                    <a:pt x="783617" y="0"/>
                  </a:lnTo>
                  <a:lnTo>
                    <a:pt x="783617" y="997661"/>
                  </a:lnTo>
                  <a:lnTo>
                    <a:pt x="0" y="9976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7" id="17"/>
          <p:cNvGrpSpPr/>
          <p:nvPr/>
        </p:nvGrpSpPr>
        <p:grpSpPr>
          <a:xfrm rot="0">
            <a:off x="6512225" y="7340992"/>
            <a:ext cx="10609468" cy="1184679"/>
            <a:chOff x="0" y="0"/>
            <a:chExt cx="14145957" cy="1579572"/>
          </a:xfrm>
        </p:grpSpPr>
        <p:sp>
          <p:nvSpPr>
            <p:cNvPr name="TextBox 18" id="18"/>
            <p:cNvSpPr txBox="true"/>
            <p:nvPr/>
          </p:nvSpPr>
          <p:spPr>
            <a:xfrm rot="0">
              <a:off x="1266217" y="126114"/>
              <a:ext cx="12879740" cy="1453458"/>
            </a:xfrm>
            <a:prstGeom prst="rect">
              <a:avLst/>
            </a:prstGeom>
          </p:spPr>
          <p:txBody>
            <a:bodyPr anchor="t" rtlCol="false" tIns="0" lIns="0" bIns="0" rIns="0">
              <a:spAutoFit/>
            </a:bodyPr>
            <a:lstStyle/>
            <a:p>
              <a:pPr>
                <a:lnSpc>
                  <a:spcPts val="2187"/>
                </a:lnSpc>
              </a:pPr>
              <a:r>
                <a:rPr lang="en-US" sz="1585" spc="155">
                  <a:solidFill>
                    <a:srgbClr val="000000"/>
                  </a:solidFill>
                  <a:latin typeface="Montserrat Light"/>
                </a:rPr>
                <a:t>ReturnPal is entering physical stores as 80% of consumers prefer offline shopping. This move is vital for success, helping them reach a significant group that favors traditional shopping, diversifying their customer base for greater success.</a:t>
              </a:r>
            </a:p>
          </p:txBody>
        </p:sp>
        <p:sp>
          <p:nvSpPr>
            <p:cNvPr name="Freeform 19" id="19"/>
            <p:cNvSpPr/>
            <p:nvPr/>
          </p:nvSpPr>
          <p:spPr>
            <a:xfrm flipH="false" flipV="false" rot="0">
              <a:off x="0" y="0"/>
              <a:ext cx="783617" cy="997661"/>
            </a:xfrm>
            <a:custGeom>
              <a:avLst/>
              <a:gdLst/>
              <a:ahLst/>
              <a:cxnLst/>
              <a:rect r="r" b="b" t="t" l="l"/>
              <a:pathLst>
                <a:path h="997661" w="783617">
                  <a:moveTo>
                    <a:pt x="0" y="0"/>
                  </a:moveTo>
                  <a:lnTo>
                    <a:pt x="783617" y="0"/>
                  </a:lnTo>
                  <a:lnTo>
                    <a:pt x="783617" y="997661"/>
                  </a:lnTo>
                  <a:lnTo>
                    <a:pt x="0" y="9976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0" id="20"/>
          <p:cNvGrpSpPr/>
          <p:nvPr/>
        </p:nvGrpSpPr>
        <p:grpSpPr>
          <a:xfrm rot="0">
            <a:off x="6491633" y="8755988"/>
            <a:ext cx="10609468" cy="748246"/>
            <a:chOff x="0" y="0"/>
            <a:chExt cx="14145957" cy="997661"/>
          </a:xfrm>
        </p:grpSpPr>
        <p:sp>
          <p:nvSpPr>
            <p:cNvPr name="TextBox 21" id="21"/>
            <p:cNvSpPr txBox="true"/>
            <p:nvPr/>
          </p:nvSpPr>
          <p:spPr>
            <a:xfrm rot="0">
              <a:off x="1266217" y="126114"/>
              <a:ext cx="12879740" cy="348558"/>
            </a:xfrm>
            <a:prstGeom prst="rect">
              <a:avLst/>
            </a:prstGeom>
          </p:spPr>
          <p:txBody>
            <a:bodyPr anchor="t" rtlCol="false" tIns="0" lIns="0" bIns="0" rIns="0">
              <a:spAutoFit/>
            </a:bodyPr>
            <a:lstStyle/>
            <a:p>
              <a:pPr>
                <a:lnSpc>
                  <a:spcPts val="2187"/>
                </a:lnSpc>
              </a:pPr>
              <a:r>
                <a:rPr lang="en-US" sz="1585" spc="155">
                  <a:solidFill>
                    <a:srgbClr val="000000"/>
                  </a:solidFill>
                  <a:latin typeface="Montserrat Light"/>
                </a:rPr>
                <a:t>Our target audience are mostly female and male whos are is between 25-34 years.</a:t>
              </a:r>
            </a:p>
          </p:txBody>
        </p:sp>
        <p:sp>
          <p:nvSpPr>
            <p:cNvPr name="Freeform 22" id="22"/>
            <p:cNvSpPr/>
            <p:nvPr/>
          </p:nvSpPr>
          <p:spPr>
            <a:xfrm flipH="false" flipV="false" rot="0">
              <a:off x="0" y="0"/>
              <a:ext cx="783617" cy="997661"/>
            </a:xfrm>
            <a:custGeom>
              <a:avLst/>
              <a:gdLst/>
              <a:ahLst/>
              <a:cxnLst/>
              <a:rect r="r" b="b" t="t" l="l"/>
              <a:pathLst>
                <a:path h="997661" w="783617">
                  <a:moveTo>
                    <a:pt x="0" y="0"/>
                  </a:moveTo>
                  <a:lnTo>
                    <a:pt x="783617" y="0"/>
                  </a:lnTo>
                  <a:lnTo>
                    <a:pt x="783617" y="997661"/>
                  </a:lnTo>
                  <a:lnTo>
                    <a:pt x="0" y="9976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a:grpSpLocks noChangeAspect="true"/>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10" t="0" r="-10"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a:grpSpLocks noChangeAspect="true"/>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10" t="0" r="-10"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a:grpSpLocks noChangeAspect="true"/>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38897" r="0" b="-38897"/>
              </a:stretch>
            </a:blipFill>
          </p:spPr>
        </p:sp>
      </p:grpSp>
      <p:sp>
        <p:nvSpPr>
          <p:cNvPr name="Freeform 11" id="11"/>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2" id="12"/>
          <p:cNvGrpSpPr>
            <a:grpSpLocks noChangeAspect="true"/>
          </p:cNvGrpSpPr>
          <p:nvPr/>
        </p:nvGrpSpPr>
        <p:grpSpPr>
          <a:xfrm rot="0">
            <a:off x="12924060" y="7191421"/>
            <a:ext cx="2799147" cy="2799147"/>
            <a:chOff x="0" y="0"/>
            <a:chExt cx="6350000" cy="6350000"/>
          </a:xfrm>
        </p:grpSpPr>
        <p:sp>
          <p:nvSpPr>
            <p:cNvPr name="Freeform 13" id="1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10" t="0" r="-10" b="0"/>
              </a:stretch>
            </a:blipFill>
          </p:spPr>
        </p:sp>
      </p:grpSp>
      <p:sp>
        <p:nvSpPr>
          <p:cNvPr name="Freeform 14" id="14"/>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5" id="15"/>
          <p:cNvGrpSpPr>
            <a:grpSpLocks noChangeAspect="true"/>
          </p:cNvGrpSpPr>
          <p:nvPr/>
        </p:nvGrpSpPr>
        <p:grpSpPr>
          <a:xfrm rot="0">
            <a:off x="12924060" y="3727391"/>
            <a:ext cx="2799147" cy="2799147"/>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10" t="0" r="-10" b="0"/>
              </a:stretch>
            </a:blipFill>
          </p:spPr>
        </p:sp>
      </p:grpSp>
      <p:sp>
        <p:nvSpPr>
          <p:cNvPr name="Freeform 17" id="17"/>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8" id="18"/>
          <p:cNvGrpSpPr>
            <a:grpSpLocks noChangeAspect="true"/>
          </p:cNvGrpSpPr>
          <p:nvPr/>
        </p:nvGrpSpPr>
        <p:grpSpPr>
          <a:xfrm rot="0">
            <a:off x="12924060" y="260338"/>
            <a:ext cx="2799147" cy="2799147"/>
            <a:chOff x="0" y="0"/>
            <a:chExt cx="6350000" cy="6350000"/>
          </a:xfrm>
        </p:grpSpPr>
        <p:sp>
          <p:nvSpPr>
            <p:cNvPr name="Freeform 19" id="1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10" t="0" r="-10" b="0"/>
              </a:stretch>
            </a:blipFill>
          </p:spPr>
        </p:sp>
      </p:grpSp>
      <p:sp>
        <p:nvSpPr>
          <p:cNvPr name="Freeform 20" id="20"/>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1" id="21"/>
          <p:cNvGrpSpPr>
            <a:grpSpLocks noChangeAspect="true"/>
          </p:cNvGrpSpPr>
          <p:nvPr/>
        </p:nvGrpSpPr>
        <p:grpSpPr>
          <a:xfrm rot="0">
            <a:off x="16189931" y="5273669"/>
            <a:ext cx="2799147" cy="2799147"/>
            <a:chOff x="0" y="0"/>
            <a:chExt cx="6350000" cy="6350000"/>
          </a:xfrm>
        </p:grpSpPr>
        <p:sp>
          <p:nvSpPr>
            <p:cNvPr name="Freeform 22" id="2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10" t="0" r="-10" b="0"/>
              </a:stretch>
            </a:blipFill>
          </p:spPr>
        </p:sp>
      </p:grpSp>
      <p:sp>
        <p:nvSpPr>
          <p:cNvPr name="Freeform 23" id="23"/>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4" id="24"/>
          <p:cNvGrpSpPr>
            <a:grpSpLocks noChangeAspect="true"/>
          </p:cNvGrpSpPr>
          <p:nvPr/>
        </p:nvGrpSpPr>
        <p:grpSpPr>
          <a:xfrm rot="0">
            <a:off x="16189931" y="1809639"/>
            <a:ext cx="2799147" cy="2799147"/>
            <a:chOff x="0" y="0"/>
            <a:chExt cx="6350000" cy="6350000"/>
          </a:xfrm>
        </p:grpSpPr>
        <p:sp>
          <p:nvSpPr>
            <p:cNvPr name="Freeform 25" id="2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10" t="0" r="-10" b="0"/>
              </a:stretch>
            </a:blipFill>
          </p:spPr>
        </p:sp>
      </p:grpSp>
      <p:sp>
        <p:nvSpPr>
          <p:cNvPr name="Freeform 26" id="26"/>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7" id="27"/>
          <p:cNvGrpSpPr>
            <a:grpSpLocks noChangeAspect="true"/>
          </p:cNvGrpSpPr>
          <p:nvPr/>
        </p:nvGrpSpPr>
        <p:grpSpPr>
          <a:xfrm rot="0">
            <a:off x="16189931" y="-1657415"/>
            <a:ext cx="2799147" cy="2799147"/>
            <a:chOff x="0" y="0"/>
            <a:chExt cx="6350000" cy="6350000"/>
          </a:xfrm>
        </p:grpSpPr>
        <p:sp>
          <p:nvSpPr>
            <p:cNvPr name="Freeform 28" id="2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1"/>
              <a:stretch>
                <a:fillRect l="-10" t="0" r="-10" b="0"/>
              </a:stretch>
            </a:blipFill>
          </p:spPr>
        </p:sp>
      </p:grpSp>
      <p:grpSp>
        <p:nvGrpSpPr>
          <p:cNvPr name="Group 29" id="29"/>
          <p:cNvGrpSpPr>
            <a:grpSpLocks noChangeAspect="true"/>
          </p:cNvGrpSpPr>
          <p:nvPr/>
        </p:nvGrpSpPr>
        <p:grpSpPr>
          <a:xfrm rot="0">
            <a:off x="16189931" y="8703201"/>
            <a:ext cx="2799147" cy="2799147"/>
            <a:chOff x="0" y="0"/>
            <a:chExt cx="6350000" cy="6350000"/>
          </a:xfrm>
        </p:grpSpPr>
        <p:sp>
          <p:nvSpPr>
            <p:cNvPr name="Freeform 30" id="3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2"/>
              <a:stretch>
                <a:fillRect l="-10" t="0" r="-10" b="0"/>
              </a:stretch>
            </a:blipFill>
          </p:spPr>
        </p:sp>
      </p:grpSp>
      <p:sp>
        <p:nvSpPr>
          <p:cNvPr name="Freeform 31" id="31"/>
          <p:cNvSpPr/>
          <p:nvPr/>
        </p:nvSpPr>
        <p:spPr>
          <a:xfrm flipH="false" flipV="false" rot="0">
            <a:off x="3693125" y="2347258"/>
            <a:ext cx="3334236" cy="595048"/>
          </a:xfrm>
          <a:custGeom>
            <a:avLst/>
            <a:gdLst/>
            <a:ahLst/>
            <a:cxnLst/>
            <a:rect r="r" b="b" t="t" l="l"/>
            <a:pathLst>
              <a:path h="595048" w="3334236">
                <a:moveTo>
                  <a:pt x="0" y="0"/>
                </a:moveTo>
                <a:lnTo>
                  <a:pt x="3334236" y="0"/>
                </a:lnTo>
                <a:lnTo>
                  <a:pt x="3334236" y="595049"/>
                </a:lnTo>
                <a:lnTo>
                  <a:pt x="0" y="595049"/>
                </a:lnTo>
                <a:lnTo>
                  <a:pt x="0" y="0"/>
                </a:lnTo>
                <a:close/>
              </a:path>
            </a:pathLst>
          </a:custGeom>
          <a:blipFill>
            <a:blip r:embed="rId13"/>
            <a:stretch>
              <a:fillRect l="0" t="0" r="0" b="0"/>
            </a:stretch>
          </a:blipFill>
        </p:spPr>
      </p:sp>
      <p:sp>
        <p:nvSpPr>
          <p:cNvPr name="TextBox 32" id="32"/>
          <p:cNvSpPr txBox="true"/>
          <p:nvPr/>
        </p:nvSpPr>
        <p:spPr>
          <a:xfrm rot="0">
            <a:off x="2521025" y="4635815"/>
            <a:ext cx="6229167" cy="1920450"/>
          </a:xfrm>
          <a:prstGeom prst="rect">
            <a:avLst/>
          </a:prstGeom>
        </p:spPr>
        <p:txBody>
          <a:bodyPr anchor="t" rtlCol="false" tIns="0" lIns="0" bIns="0" rIns="0">
            <a:spAutoFit/>
          </a:bodyPr>
          <a:lstStyle/>
          <a:p>
            <a:pPr algn="ctr" marL="0" indent="0" lvl="0">
              <a:lnSpc>
                <a:spcPts val="7692"/>
              </a:lnSpc>
              <a:spcBef>
                <a:spcPct val="0"/>
              </a:spcBef>
            </a:pPr>
            <a:r>
              <a:rPr lang="en-US" sz="5574" strike="noStrike" u="none">
                <a:solidFill>
                  <a:srgbClr val="FFFFFF"/>
                </a:solidFill>
                <a:latin typeface="Archivo Black"/>
              </a:rPr>
              <a:t>THANK'S 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59652" r="0" b="-59652"/>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rPr>
              <a:t>CONTENT</a:t>
            </a:r>
          </a:p>
        </p:txBody>
      </p:sp>
      <p:grpSp>
        <p:nvGrpSpPr>
          <p:cNvPr name="Group 8" id="8"/>
          <p:cNvGrpSpPr/>
          <p:nvPr/>
        </p:nvGrpSpPr>
        <p:grpSpPr>
          <a:xfrm rot="0">
            <a:off x="2815877" y="4998759"/>
            <a:ext cx="2743420" cy="2205966"/>
            <a:chOff x="0" y="0"/>
            <a:chExt cx="3657894" cy="2941287"/>
          </a:xfrm>
        </p:grpSpPr>
        <p:sp>
          <p:nvSpPr>
            <p:cNvPr name="TextBox 9" id="9"/>
            <p:cNvSpPr txBox="true"/>
            <p:nvPr/>
          </p:nvSpPr>
          <p:spPr>
            <a:xfrm rot="0">
              <a:off x="602834" y="-114300"/>
              <a:ext cx="2453759" cy="136026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10" id="10"/>
            <p:cNvSpPr txBox="true"/>
            <p:nvPr/>
          </p:nvSpPr>
          <p:spPr>
            <a:xfrm rot="0">
              <a:off x="0" y="633798"/>
              <a:ext cx="3657894" cy="2307489"/>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a:t>
              </a:r>
            </a:p>
            <a:p>
              <a:pPr algn="ctr">
                <a:lnSpc>
                  <a:spcPts val="3483"/>
                </a:lnSpc>
              </a:pPr>
              <a:r>
                <a:rPr lang="en-US" sz="2524" spc="247">
                  <a:solidFill>
                    <a:srgbClr val="231F20"/>
                  </a:solidFill>
                  <a:latin typeface="Montserrat Light"/>
                </a:rPr>
                <a:t>Pr</a:t>
              </a:r>
              <a:r>
                <a:rPr lang="en-US" sz="2524" spc="247">
                  <a:solidFill>
                    <a:srgbClr val="231F20"/>
                  </a:solidFill>
                  <a:latin typeface="Montserrat Light"/>
                </a:rPr>
                <a:t>oblem Statement</a:t>
              </a:r>
            </a:p>
            <a:p>
              <a:pPr algn="ctr">
                <a:lnSpc>
                  <a:spcPts val="3483"/>
                </a:lnSpc>
              </a:pPr>
            </a:p>
          </p:txBody>
        </p:sp>
      </p:grpSp>
      <p:grpSp>
        <p:nvGrpSpPr>
          <p:cNvPr name="Group 11" id="11"/>
          <p:cNvGrpSpPr/>
          <p:nvPr/>
        </p:nvGrpSpPr>
        <p:grpSpPr>
          <a:xfrm rot="0">
            <a:off x="7713740" y="4998759"/>
            <a:ext cx="2743420" cy="1343493"/>
            <a:chOff x="0" y="0"/>
            <a:chExt cx="3657894" cy="1791325"/>
          </a:xfrm>
        </p:grpSpPr>
        <p:sp>
          <p:nvSpPr>
            <p:cNvPr name="TextBox 12" id="12"/>
            <p:cNvSpPr txBox="true"/>
            <p:nvPr/>
          </p:nvSpPr>
          <p:spPr>
            <a:xfrm rot="0">
              <a:off x="602067" y="-114300"/>
              <a:ext cx="2453759" cy="136026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3" id="13"/>
            <p:cNvSpPr txBox="true"/>
            <p:nvPr/>
          </p:nvSpPr>
          <p:spPr>
            <a:xfrm rot="0">
              <a:off x="0" y="1236435"/>
              <a:ext cx="3657894" cy="554889"/>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Timeline</a:t>
              </a:r>
            </a:p>
          </p:txBody>
        </p:sp>
      </p:grpSp>
      <p:grpSp>
        <p:nvGrpSpPr>
          <p:cNvPr name="Group 14" id="14"/>
          <p:cNvGrpSpPr/>
          <p:nvPr/>
        </p:nvGrpSpPr>
        <p:grpSpPr>
          <a:xfrm rot="0">
            <a:off x="12611602" y="4998759"/>
            <a:ext cx="2743420" cy="2219793"/>
            <a:chOff x="0" y="0"/>
            <a:chExt cx="3657894" cy="2959725"/>
          </a:xfrm>
        </p:grpSpPr>
        <p:sp>
          <p:nvSpPr>
            <p:cNvPr name="TextBox 15" id="15"/>
            <p:cNvSpPr txBox="true"/>
            <p:nvPr/>
          </p:nvSpPr>
          <p:spPr>
            <a:xfrm rot="0">
              <a:off x="602067" y="-114300"/>
              <a:ext cx="2453759" cy="136026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6" id="16"/>
            <p:cNvSpPr txBox="true"/>
            <p:nvPr/>
          </p:nvSpPr>
          <p:spPr>
            <a:xfrm rot="0">
              <a:off x="0" y="1236435"/>
              <a:ext cx="3657894" cy="1723289"/>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Tools and Techniques​</a:t>
              </a:r>
            </a:p>
            <a:p>
              <a:pPr algn="ctr">
                <a:lnSpc>
                  <a:spcPts val="3483"/>
                </a:lnSpc>
              </a:pPr>
            </a:p>
          </p:txBody>
        </p:sp>
      </p:grpSp>
      <p:grpSp>
        <p:nvGrpSpPr>
          <p:cNvPr name="Group 17" id="17"/>
          <p:cNvGrpSpPr/>
          <p:nvPr/>
        </p:nvGrpSpPr>
        <p:grpSpPr>
          <a:xfrm rot="0">
            <a:off x="7772290" y="7247127"/>
            <a:ext cx="2743420" cy="1781643"/>
            <a:chOff x="0" y="0"/>
            <a:chExt cx="3657894" cy="2375525"/>
          </a:xfrm>
        </p:grpSpPr>
        <p:sp>
          <p:nvSpPr>
            <p:cNvPr name="TextBox 18" id="18"/>
            <p:cNvSpPr txBox="true"/>
            <p:nvPr/>
          </p:nvSpPr>
          <p:spPr>
            <a:xfrm rot="0">
              <a:off x="602067" y="-114300"/>
              <a:ext cx="2453759" cy="136026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05</a:t>
              </a:r>
            </a:p>
          </p:txBody>
        </p:sp>
        <p:sp>
          <p:nvSpPr>
            <p:cNvPr name="TextBox 19" id="19"/>
            <p:cNvSpPr txBox="true"/>
            <p:nvPr/>
          </p:nvSpPr>
          <p:spPr>
            <a:xfrm rot="0">
              <a:off x="0" y="1236435"/>
              <a:ext cx="3657894" cy="1139089"/>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Descriptive Analysis</a:t>
              </a:r>
            </a:p>
          </p:txBody>
        </p:sp>
      </p:grpSp>
      <p:grpSp>
        <p:nvGrpSpPr>
          <p:cNvPr name="Group 20" id="20"/>
          <p:cNvGrpSpPr/>
          <p:nvPr/>
        </p:nvGrpSpPr>
        <p:grpSpPr>
          <a:xfrm rot="0">
            <a:off x="3188109" y="7247127"/>
            <a:ext cx="2743420" cy="2219793"/>
            <a:chOff x="0" y="0"/>
            <a:chExt cx="3657894" cy="2959725"/>
          </a:xfrm>
        </p:grpSpPr>
        <p:sp>
          <p:nvSpPr>
            <p:cNvPr name="TextBox 21" id="21"/>
            <p:cNvSpPr txBox="true"/>
            <p:nvPr/>
          </p:nvSpPr>
          <p:spPr>
            <a:xfrm rot="0">
              <a:off x="602067" y="-114300"/>
              <a:ext cx="2453759" cy="136026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22" id="22"/>
            <p:cNvSpPr txBox="true"/>
            <p:nvPr/>
          </p:nvSpPr>
          <p:spPr>
            <a:xfrm rot="0">
              <a:off x="0" y="1236435"/>
              <a:ext cx="3657894" cy="1723289"/>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Need of the Project</a:t>
              </a:r>
            </a:p>
            <a:p>
              <a:pPr algn="ctr">
                <a:lnSpc>
                  <a:spcPts val="3483"/>
                </a:lnSpc>
              </a:pPr>
            </a:p>
          </p:txBody>
        </p:sp>
      </p:grpSp>
      <p:grpSp>
        <p:nvGrpSpPr>
          <p:cNvPr name="Group 23" id="23"/>
          <p:cNvGrpSpPr/>
          <p:nvPr/>
        </p:nvGrpSpPr>
        <p:grpSpPr>
          <a:xfrm rot="0">
            <a:off x="12611602" y="7247127"/>
            <a:ext cx="2743420" cy="1343493"/>
            <a:chOff x="0" y="0"/>
            <a:chExt cx="3657894" cy="1791325"/>
          </a:xfrm>
        </p:grpSpPr>
        <p:sp>
          <p:nvSpPr>
            <p:cNvPr name="TextBox 24" id="24"/>
            <p:cNvSpPr txBox="true"/>
            <p:nvPr/>
          </p:nvSpPr>
          <p:spPr>
            <a:xfrm rot="0">
              <a:off x="602067" y="-114300"/>
              <a:ext cx="2453759" cy="136026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06</a:t>
              </a:r>
            </a:p>
          </p:txBody>
        </p:sp>
        <p:sp>
          <p:nvSpPr>
            <p:cNvPr name="TextBox 25" id="25"/>
            <p:cNvSpPr txBox="true"/>
            <p:nvPr/>
          </p:nvSpPr>
          <p:spPr>
            <a:xfrm rot="0">
              <a:off x="0" y="1236435"/>
              <a:ext cx="3657894" cy="554889"/>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EDA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6250" t="0" r="-6250" b="0"/>
              </a:stretch>
            </a:blipFill>
          </p:spPr>
        </p:sp>
      </p:grpSp>
      <p:grpSp>
        <p:nvGrpSpPr>
          <p:cNvPr name="Group 7" id="7"/>
          <p:cNvGrpSpPr/>
          <p:nvPr/>
        </p:nvGrpSpPr>
        <p:grpSpPr>
          <a:xfrm rot="0">
            <a:off x="2122031" y="4270779"/>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2122031" y="6625687"/>
            <a:ext cx="1828744" cy="18287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2553577" y="7025093"/>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3950263" y="803081"/>
            <a:ext cx="15859325" cy="2258023"/>
            <a:chOff x="0" y="0"/>
            <a:chExt cx="1537211" cy="218865"/>
          </a:xfrm>
        </p:grpSpPr>
        <p:sp>
          <p:nvSpPr>
            <p:cNvPr name="Freeform 15" id="15"/>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6" id="16"/>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pic>
        <p:nvPicPr>
          <p:cNvPr name="Picture 17" id="17"/>
          <p:cNvPicPr>
            <a:picLocks noChangeAspect="true"/>
          </p:cNvPicPr>
          <p:nvPr/>
        </p:nvPicPr>
        <p:blipFill>
          <a:blip r:embed="rId7"/>
          <a:srcRect l="0" t="0" r="0" b="0"/>
          <a:stretch>
            <a:fillRect/>
          </a:stretch>
        </p:blipFill>
        <p:spPr>
          <a:xfrm flipH="false" flipV="false" rot="0">
            <a:off x="2489643" y="4630103"/>
            <a:ext cx="1171075" cy="1135943"/>
          </a:xfrm>
          <a:prstGeom prst="rect">
            <a:avLst/>
          </a:prstGeom>
        </p:spPr>
      </p:pic>
      <p:sp>
        <p:nvSpPr>
          <p:cNvPr name="TextBox 18" id="18"/>
          <p:cNvSpPr txBox="true"/>
          <p:nvPr/>
        </p:nvSpPr>
        <p:spPr>
          <a:xfrm rot="0">
            <a:off x="4188259" y="4401034"/>
            <a:ext cx="7132181" cy="1511570"/>
          </a:xfrm>
          <a:prstGeom prst="rect">
            <a:avLst/>
          </a:prstGeom>
        </p:spPr>
        <p:txBody>
          <a:bodyPr anchor="t" rtlCol="false" tIns="0" lIns="0" bIns="0" rIns="0">
            <a:spAutoFit/>
          </a:bodyPr>
          <a:lstStyle/>
          <a:p>
            <a:pPr algn="just" marL="0" indent="0" lvl="0">
              <a:lnSpc>
                <a:spcPts val="3050"/>
              </a:lnSpc>
              <a:spcBef>
                <a:spcPct val="0"/>
              </a:spcBef>
            </a:pPr>
            <a:r>
              <a:rPr lang="en-US" sz="2210" spc="216">
                <a:solidFill>
                  <a:srgbClr val="231F20"/>
                </a:solidFill>
                <a:latin typeface="Montserrat Light"/>
              </a:rPr>
              <a:t>ReturnPal wants to explore potential growth areas within its industry and diversify its services to meet emerging customer demands.</a:t>
            </a:r>
          </a:p>
        </p:txBody>
      </p:sp>
      <p:sp>
        <p:nvSpPr>
          <p:cNvPr name="TextBox 19" id="19"/>
          <p:cNvSpPr txBox="true"/>
          <p:nvPr/>
        </p:nvSpPr>
        <p:spPr>
          <a:xfrm rot="0">
            <a:off x="4188259" y="6755942"/>
            <a:ext cx="7132181" cy="1511570"/>
          </a:xfrm>
          <a:prstGeom prst="rect">
            <a:avLst/>
          </a:prstGeom>
        </p:spPr>
        <p:txBody>
          <a:bodyPr anchor="t" rtlCol="false" tIns="0" lIns="0" bIns="0" rIns="0">
            <a:spAutoFit/>
          </a:bodyPr>
          <a:lstStyle/>
          <a:p>
            <a:pPr algn="just" marL="0" indent="0" lvl="0">
              <a:lnSpc>
                <a:spcPts val="3050"/>
              </a:lnSpc>
              <a:spcBef>
                <a:spcPct val="0"/>
              </a:spcBef>
            </a:pPr>
            <a:r>
              <a:rPr lang="en-US" sz="2210" spc="216">
                <a:solidFill>
                  <a:srgbClr val="231F20"/>
                </a:solidFill>
                <a:latin typeface="Montserrat Light"/>
              </a:rPr>
              <a:t>ReturnPal requires data-driven insights to make informed strategic decisions about its future business direction and expansion efforts.</a:t>
            </a:r>
          </a:p>
        </p:txBody>
      </p:sp>
      <p:sp>
        <p:nvSpPr>
          <p:cNvPr name="TextBox 20" id="20"/>
          <p:cNvSpPr txBox="true"/>
          <p:nvPr/>
        </p:nvSpPr>
        <p:spPr>
          <a:xfrm rot="0">
            <a:off x="2122031" y="757483"/>
            <a:ext cx="7416941" cy="2303621"/>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495914" y="3603602"/>
            <a:ext cx="3086100" cy="4784036"/>
            <a:chOff x="0" y="0"/>
            <a:chExt cx="812800" cy="1259993"/>
          </a:xfrm>
        </p:grpSpPr>
        <p:sp>
          <p:nvSpPr>
            <p:cNvPr name="Freeform 7" id="7"/>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495914" y="5528564"/>
            <a:ext cx="3086100" cy="507624"/>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Initiation</a:t>
              </a:r>
            </a:p>
          </p:txBody>
        </p:sp>
      </p:grpSp>
      <p:grpSp>
        <p:nvGrpSpPr>
          <p:cNvPr name="Group 12" id="12"/>
          <p:cNvGrpSpPr/>
          <p:nvPr/>
        </p:nvGrpSpPr>
        <p:grpSpPr>
          <a:xfrm rot="0">
            <a:off x="5900738" y="3603602"/>
            <a:ext cx="3086100" cy="4784036"/>
            <a:chOff x="0" y="0"/>
            <a:chExt cx="812800" cy="1259993"/>
          </a:xfrm>
        </p:grpSpPr>
        <p:sp>
          <p:nvSpPr>
            <p:cNvPr name="Freeform 13" id="13"/>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900738" y="5528564"/>
            <a:ext cx="3086100" cy="856259"/>
            <a:chOff x="0" y="0"/>
            <a:chExt cx="812800" cy="225517"/>
          </a:xfrm>
        </p:grpSpPr>
        <p:sp>
          <p:nvSpPr>
            <p:cNvPr name="Freeform 16" id="16"/>
            <p:cNvSpPr/>
            <p:nvPr/>
          </p:nvSpPr>
          <p:spPr>
            <a:xfrm flipH="false" flipV="false" rot="0">
              <a:off x="0" y="0"/>
              <a:ext cx="812800" cy="225517"/>
            </a:xfrm>
            <a:custGeom>
              <a:avLst/>
              <a:gdLst/>
              <a:ahLst/>
              <a:cxnLst/>
              <a:rect r="r" b="b" t="t" l="l"/>
              <a:pathLst>
                <a:path h="225517" w="812800">
                  <a:moveTo>
                    <a:pt x="0" y="0"/>
                  </a:moveTo>
                  <a:lnTo>
                    <a:pt x="812800" y="0"/>
                  </a:lnTo>
                  <a:lnTo>
                    <a:pt x="812800" y="225517"/>
                  </a:lnTo>
                  <a:lnTo>
                    <a:pt x="0" y="225517"/>
                  </a:lnTo>
                  <a:close/>
                </a:path>
              </a:pathLst>
            </a:custGeom>
            <a:solidFill>
              <a:srgbClr val="000000"/>
            </a:solidFill>
          </p:spPr>
        </p:sp>
        <p:sp>
          <p:nvSpPr>
            <p:cNvPr name="TextBox 17" id="17"/>
            <p:cNvSpPr txBox="true"/>
            <p:nvPr/>
          </p:nvSpPr>
          <p:spPr>
            <a:xfrm>
              <a:off x="0" y="-19050"/>
              <a:ext cx="812800" cy="244567"/>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Finding dataset and cleaning</a:t>
              </a:r>
            </a:p>
          </p:txBody>
        </p:sp>
      </p:grpSp>
      <p:grpSp>
        <p:nvGrpSpPr>
          <p:cNvPr name="Group 18" id="18"/>
          <p:cNvGrpSpPr/>
          <p:nvPr/>
        </p:nvGrpSpPr>
        <p:grpSpPr>
          <a:xfrm rot="0">
            <a:off x="9301162" y="3603602"/>
            <a:ext cx="3086100" cy="4784036"/>
            <a:chOff x="0" y="0"/>
            <a:chExt cx="812800" cy="1259993"/>
          </a:xfrm>
        </p:grpSpPr>
        <p:sp>
          <p:nvSpPr>
            <p:cNvPr name="Freeform 19" id="19"/>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9301162" y="5528564"/>
            <a:ext cx="3086100" cy="507624"/>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Aggregation</a:t>
              </a:r>
            </a:p>
          </p:txBody>
        </p:sp>
      </p:grpSp>
      <p:grpSp>
        <p:nvGrpSpPr>
          <p:cNvPr name="Group 24" id="24"/>
          <p:cNvGrpSpPr/>
          <p:nvPr/>
        </p:nvGrpSpPr>
        <p:grpSpPr>
          <a:xfrm rot="0">
            <a:off x="12705986" y="3603602"/>
            <a:ext cx="3086100" cy="4784036"/>
            <a:chOff x="0" y="0"/>
            <a:chExt cx="812800" cy="1259993"/>
          </a:xfrm>
        </p:grpSpPr>
        <p:sp>
          <p:nvSpPr>
            <p:cNvPr name="Freeform 25" id="25"/>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6" id="26"/>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2705986" y="5528564"/>
            <a:ext cx="3086100" cy="507624"/>
            <a:chOff x="0" y="0"/>
            <a:chExt cx="812800" cy="133695"/>
          </a:xfrm>
        </p:grpSpPr>
        <p:sp>
          <p:nvSpPr>
            <p:cNvPr name="Freeform 28" id="28"/>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9" id="29"/>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Visualization</a:t>
              </a:r>
            </a:p>
          </p:txBody>
        </p:sp>
      </p:grpSp>
      <p:sp>
        <p:nvSpPr>
          <p:cNvPr name="Freeform 30" id="30"/>
          <p:cNvSpPr/>
          <p:nvPr/>
        </p:nvSpPr>
        <p:spPr>
          <a:xfrm flipH="false" flipV="false" rot="0">
            <a:off x="3440521" y="4123630"/>
            <a:ext cx="1079092" cy="1061434"/>
          </a:xfrm>
          <a:custGeom>
            <a:avLst/>
            <a:gdLst/>
            <a:ahLst/>
            <a:cxnLst/>
            <a:rect r="r" b="b" t="t" l="l"/>
            <a:pathLst>
              <a:path h="1061434" w="1079092">
                <a:moveTo>
                  <a:pt x="0" y="0"/>
                </a:moveTo>
                <a:lnTo>
                  <a:pt x="1079091" y="0"/>
                </a:lnTo>
                <a:lnTo>
                  <a:pt x="1079091" y="1061433"/>
                </a:lnTo>
                <a:lnTo>
                  <a:pt x="0" y="10614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13692188" y="4044019"/>
            <a:ext cx="1220656" cy="1220656"/>
          </a:xfrm>
          <a:custGeom>
            <a:avLst/>
            <a:gdLst/>
            <a:ahLst/>
            <a:cxnLst/>
            <a:rect r="r" b="b" t="t" l="l"/>
            <a:pathLst>
              <a:path h="1220656" w="1220656">
                <a:moveTo>
                  <a:pt x="0" y="0"/>
                </a:moveTo>
                <a:lnTo>
                  <a:pt x="1220655" y="0"/>
                </a:lnTo>
                <a:lnTo>
                  <a:pt x="1220655" y="1220655"/>
                </a:lnTo>
                <a:lnTo>
                  <a:pt x="0" y="12206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10090464" y="3988501"/>
            <a:ext cx="1432392" cy="1353611"/>
          </a:xfrm>
          <a:custGeom>
            <a:avLst/>
            <a:gdLst/>
            <a:ahLst/>
            <a:cxnLst/>
            <a:rect r="r" b="b" t="t" l="l"/>
            <a:pathLst>
              <a:path h="1353611" w="1432392">
                <a:moveTo>
                  <a:pt x="0" y="0"/>
                </a:moveTo>
                <a:lnTo>
                  <a:pt x="1432393" y="0"/>
                </a:lnTo>
                <a:lnTo>
                  <a:pt x="1432393" y="1353611"/>
                </a:lnTo>
                <a:lnTo>
                  <a:pt x="0" y="13536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6840919" y="3988501"/>
            <a:ext cx="1155319" cy="1238646"/>
          </a:xfrm>
          <a:custGeom>
            <a:avLst/>
            <a:gdLst/>
            <a:ahLst/>
            <a:cxnLst/>
            <a:rect r="r" b="b" t="t" l="l"/>
            <a:pathLst>
              <a:path h="1238646" w="1155319">
                <a:moveTo>
                  <a:pt x="0" y="0"/>
                </a:moveTo>
                <a:lnTo>
                  <a:pt x="1155319" y="0"/>
                </a:lnTo>
                <a:lnTo>
                  <a:pt x="1155319" y="1238646"/>
                </a:lnTo>
                <a:lnTo>
                  <a:pt x="0" y="12386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4" id="34"/>
          <p:cNvSpPr txBox="true"/>
          <p:nvPr/>
        </p:nvSpPr>
        <p:spPr>
          <a:xfrm rot="0">
            <a:off x="3690980" y="1702311"/>
            <a:ext cx="1090604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rPr>
              <a:t>TIMELINE</a:t>
            </a:r>
          </a:p>
        </p:txBody>
      </p:sp>
      <p:sp>
        <p:nvSpPr>
          <p:cNvPr name="TextBox 35" id="35"/>
          <p:cNvSpPr txBox="true"/>
          <p:nvPr/>
        </p:nvSpPr>
        <p:spPr>
          <a:xfrm rot="0">
            <a:off x="2640360" y="6250170"/>
            <a:ext cx="2722103" cy="2051447"/>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Team building, finding the project, meeting with the stackholders, understanding the requirements.</a:t>
            </a:r>
          </a:p>
          <a:p>
            <a:pPr algn="ctr">
              <a:lnSpc>
                <a:spcPts val="2084"/>
              </a:lnSpc>
            </a:pPr>
          </a:p>
          <a:p>
            <a:pPr algn="ctr" marL="0" indent="0" lvl="0">
              <a:lnSpc>
                <a:spcPts val="2084"/>
              </a:lnSpc>
              <a:spcBef>
                <a:spcPct val="0"/>
              </a:spcBef>
            </a:pPr>
            <a:r>
              <a:rPr lang="en-US" sz="1510" spc="148">
                <a:solidFill>
                  <a:srgbClr val="231F20"/>
                </a:solidFill>
                <a:latin typeface="Montserrat Light"/>
              </a:rPr>
              <a:t>6th September 2023 to  15th September 2023</a:t>
            </a:r>
          </a:p>
        </p:txBody>
      </p:sp>
      <p:sp>
        <p:nvSpPr>
          <p:cNvPr name="TextBox 36" id="36"/>
          <p:cNvSpPr txBox="true"/>
          <p:nvPr/>
        </p:nvSpPr>
        <p:spPr>
          <a:xfrm rot="0">
            <a:off x="6243698" y="6477482"/>
            <a:ext cx="2371664" cy="2015093"/>
          </a:xfrm>
          <a:prstGeom prst="rect">
            <a:avLst/>
          </a:prstGeom>
        </p:spPr>
        <p:txBody>
          <a:bodyPr anchor="t" rtlCol="false" tIns="0" lIns="0" bIns="0" rIns="0">
            <a:spAutoFit/>
          </a:bodyPr>
          <a:lstStyle/>
          <a:p>
            <a:pPr algn="ctr">
              <a:lnSpc>
                <a:spcPts val="1816"/>
              </a:lnSpc>
            </a:pPr>
            <a:r>
              <a:rPr lang="en-US" sz="1315" spc="128">
                <a:solidFill>
                  <a:srgbClr val="231F20"/>
                </a:solidFill>
                <a:latin typeface="Montserrat Light"/>
              </a:rPr>
              <a:t>Finding the dataset, cleaning</a:t>
            </a:r>
          </a:p>
          <a:p>
            <a:pPr algn="ctr">
              <a:lnSpc>
                <a:spcPts val="1816"/>
              </a:lnSpc>
            </a:pPr>
          </a:p>
          <a:p>
            <a:pPr algn="ctr">
              <a:lnSpc>
                <a:spcPts val="1816"/>
              </a:lnSpc>
            </a:pPr>
          </a:p>
          <a:p>
            <a:pPr algn="ctr">
              <a:lnSpc>
                <a:spcPts val="1816"/>
              </a:lnSpc>
            </a:pPr>
          </a:p>
          <a:p>
            <a:pPr algn="ctr">
              <a:lnSpc>
                <a:spcPts val="1816"/>
              </a:lnSpc>
            </a:pPr>
          </a:p>
          <a:p>
            <a:pPr algn="ctr">
              <a:lnSpc>
                <a:spcPts val="1816"/>
              </a:lnSpc>
            </a:pPr>
            <a:r>
              <a:rPr lang="en-US" sz="1315" spc="128">
                <a:solidFill>
                  <a:srgbClr val="231F20"/>
                </a:solidFill>
                <a:latin typeface="Montserrat Light"/>
              </a:rPr>
              <a:t>15th september 2023 to 15th November 2023 </a:t>
            </a:r>
          </a:p>
          <a:p>
            <a:pPr algn="ctr" marL="0" indent="0" lvl="0">
              <a:lnSpc>
                <a:spcPts val="1816"/>
              </a:lnSpc>
              <a:spcBef>
                <a:spcPct val="0"/>
              </a:spcBef>
            </a:pPr>
          </a:p>
        </p:txBody>
      </p:sp>
      <p:sp>
        <p:nvSpPr>
          <p:cNvPr name="TextBox 37" id="37"/>
          <p:cNvSpPr txBox="true"/>
          <p:nvPr/>
        </p:nvSpPr>
        <p:spPr>
          <a:xfrm rot="0">
            <a:off x="9445609" y="6250170"/>
            <a:ext cx="2722103" cy="2051447"/>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Aggregate the multiple datasets, find the relation ship among the data</a:t>
            </a:r>
          </a:p>
          <a:p>
            <a:pPr algn="ctr">
              <a:lnSpc>
                <a:spcPts val="2084"/>
              </a:lnSpc>
            </a:pPr>
          </a:p>
          <a:p>
            <a:pPr algn="ctr">
              <a:lnSpc>
                <a:spcPts val="2084"/>
              </a:lnSpc>
            </a:pPr>
          </a:p>
          <a:p>
            <a:pPr algn="ctr" marL="0" indent="0" lvl="0">
              <a:lnSpc>
                <a:spcPts val="2084"/>
              </a:lnSpc>
              <a:spcBef>
                <a:spcPct val="0"/>
              </a:spcBef>
            </a:pPr>
            <a:r>
              <a:rPr lang="en-US" sz="1510" spc="148">
                <a:solidFill>
                  <a:srgbClr val="231F20"/>
                </a:solidFill>
                <a:latin typeface="Montserrat Light"/>
              </a:rPr>
              <a:t>16th November 2023 to  15th February 2024</a:t>
            </a:r>
          </a:p>
        </p:txBody>
      </p:sp>
      <p:sp>
        <p:nvSpPr>
          <p:cNvPr name="TextBox 38" id="38"/>
          <p:cNvSpPr txBox="true"/>
          <p:nvPr/>
        </p:nvSpPr>
        <p:spPr>
          <a:xfrm rot="0">
            <a:off x="12850433" y="6250170"/>
            <a:ext cx="2722103" cy="2051447"/>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Create the visualtization using tableau.</a:t>
            </a:r>
          </a:p>
          <a:p>
            <a:pPr algn="ctr">
              <a:lnSpc>
                <a:spcPts val="2084"/>
              </a:lnSpc>
            </a:pPr>
          </a:p>
          <a:p>
            <a:pPr algn="ctr">
              <a:lnSpc>
                <a:spcPts val="2084"/>
              </a:lnSpc>
            </a:pPr>
          </a:p>
          <a:p>
            <a:pPr algn="ctr">
              <a:lnSpc>
                <a:spcPts val="2084"/>
              </a:lnSpc>
            </a:pPr>
          </a:p>
          <a:p>
            <a:pPr algn="ctr" marL="0" indent="0" lvl="0">
              <a:lnSpc>
                <a:spcPts val="2084"/>
              </a:lnSpc>
              <a:spcBef>
                <a:spcPct val="0"/>
              </a:spcBef>
            </a:pPr>
            <a:r>
              <a:rPr lang="en-US" sz="1510" spc="148">
                <a:solidFill>
                  <a:srgbClr val="231F20"/>
                </a:solidFill>
                <a:latin typeface="Montserrat Light"/>
              </a:rPr>
              <a:t>16th February 2024 to 28th February 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6455727" y="7409549"/>
            <a:ext cx="3189627" cy="8229600"/>
            <a:chOff x="0" y="0"/>
            <a:chExt cx="840066" cy="2167467"/>
          </a:xfrm>
        </p:grpSpPr>
        <p:sp>
          <p:nvSpPr>
            <p:cNvPr name="Freeform 4" id="4"/>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5" id="5"/>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262700" y="6172200"/>
            <a:ext cx="3189627" cy="8229600"/>
            <a:chOff x="0" y="0"/>
            <a:chExt cx="840066" cy="2167467"/>
          </a:xfrm>
        </p:grpSpPr>
        <p:sp>
          <p:nvSpPr>
            <p:cNvPr name="Freeform 7" id="7"/>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8" id="8"/>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4069673" y="4761565"/>
            <a:ext cx="3189627" cy="8229600"/>
            <a:chOff x="0" y="0"/>
            <a:chExt cx="840066" cy="2167467"/>
          </a:xfrm>
        </p:grpSpPr>
        <p:sp>
          <p:nvSpPr>
            <p:cNvPr name="Freeform 10" id="10"/>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11" id="11"/>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646045" y="1988135"/>
            <a:ext cx="8616655" cy="3155365"/>
            <a:chOff x="0" y="0"/>
            <a:chExt cx="2269407" cy="831043"/>
          </a:xfrm>
        </p:grpSpPr>
        <p:sp>
          <p:nvSpPr>
            <p:cNvPr name="Freeform 13" id="13"/>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14" id="14"/>
            <p:cNvSpPr txBox="true"/>
            <p:nvPr/>
          </p:nvSpPr>
          <p:spPr>
            <a:xfrm>
              <a:off x="0" y="-19050"/>
              <a:ext cx="2269407" cy="850093"/>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14889740" y="5850179"/>
            <a:ext cx="1549492" cy="1632607"/>
          </a:xfrm>
          <a:custGeom>
            <a:avLst/>
            <a:gdLst/>
            <a:ahLst/>
            <a:cxnLst/>
            <a:rect r="r" b="b" t="t" l="l"/>
            <a:pathLst>
              <a:path h="1632607" w="1549492">
                <a:moveTo>
                  <a:pt x="0" y="0"/>
                </a:moveTo>
                <a:lnTo>
                  <a:pt x="1549493" y="0"/>
                </a:lnTo>
                <a:lnTo>
                  <a:pt x="1549493" y="1632607"/>
                </a:lnTo>
                <a:lnTo>
                  <a:pt x="0" y="16326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1109458" y="7207221"/>
            <a:ext cx="1496111" cy="1067849"/>
          </a:xfrm>
          <a:custGeom>
            <a:avLst/>
            <a:gdLst/>
            <a:ahLst/>
            <a:cxnLst/>
            <a:rect r="r" b="b" t="t" l="l"/>
            <a:pathLst>
              <a:path h="1067849" w="1496111">
                <a:moveTo>
                  <a:pt x="0" y="0"/>
                </a:moveTo>
                <a:lnTo>
                  <a:pt x="1496111" y="0"/>
                </a:lnTo>
                <a:lnTo>
                  <a:pt x="1496111" y="1067849"/>
                </a:lnTo>
                <a:lnTo>
                  <a:pt x="0" y="10678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7504896" y="8275070"/>
            <a:ext cx="1091290" cy="1333798"/>
          </a:xfrm>
          <a:custGeom>
            <a:avLst/>
            <a:gdLst/>
            <a:ahLst/>
            <a:cxnLst/>
            <a:rect r="r" b="b" t="t" l="l"/>
            <a:pathLst>
              <a:path h="1333798" w="1091290">
                <a:moveTo>
                  <a:pt x="0" y="0"/>
                </a:moveTo>
                <a:lnTo>
                  <a:pt x="1091290" y="0"/>
                </a:lnTo>
                <a:lnTo>
                  <a:pt x="1091290" y="1333798"/>
                </a:lnTo>
                <a:lnTo>
                  <a:pt x="0" y="13337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2108006" y="2499940"/>
            <a:ext cx="7692734" cy="1715409"/>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TOOLS AND TECHNIQUES​</a:t>
            </a:r>
          </a:p>
        </p:txBody>
      </p:sp>
      <p:sp>
        <p:nvSpPr>
          <p:cNvPr name="TextBox 19" id="19"/>
          <p:cNvSpPr txBox="true"/>
          <p:nvPr/>
        </p:nvSpPr>
        <p:spPr>
          <a:xfrm rot="0">
            <a:off x="6613767" y="7703045"/>
            <a:ext cx="2810608" cy="360206"/>
          </a:xfrm>
          <a:prstGeom prst="rect">
            <a:avLst/>
          </a:prstGeom>
        </p:spPr>
        <p:txBody>
          <a:bodyPr anchor="t" rtlCol="false" tIns="0" lIns="0" bIns="0" rIns="0">
            <a:spAutoFit/>
          </a:bodyPr>
          <a:lstStyle/>
          <a:p>
            <a:pPr algn="ctr">
              <a:lnSpc>
                <a:spcPts val="2980"/>
              </a:lnSpc>
            </a:pPr>
            <a:r>
              <a:rPr lang="en-US" sz="2159" spc="30">
                <a:solidFill>
                  <a:srgbClr val="040506"/>
                </a:solidFill>
                <a:latin typeface="Montserrat Classic"/>
              </a:rPr>
              <a:t>SQL</a:t>
            </a:r>
          </a:p>
        </p:txBody>
      </p:sp>
      <p:sp>
        <p:nvSpPr>
          <p:cNvPr name="TextBox 20" id="20"/>
          <p:cNvSpPr txBox="true"/>
          <p:nvPr/>
        </p:nvSpPr>
        <p:spPr>
          <a:xfrm rot="0">
            <a:off x="10542800" y="6467330"/>
            <a:ext cx="2629427" cy="360206"/>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Classic"/>
              </a:rPr>
              <a:t>Python</a:t>
            </a:r>
          </a:p>
        </p:txBody>
      </p:sp>
      <p:sp>
        <p:nvSpPr>
          <p:cNvPr name="TextBox 21" id="21"/>
          <p:cNvSpPr txBox="true"/>
          <p:nvPr/>
        </p:nvSpPr>
        <p:spPr>
          <a:xfrm rot="0">
            <a:off x="14349773" y="5105400"/>
            <a:ext cx="2629427" cy="360206"/>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Classic"/>
              </a:rPr>
              <a:t>Tableau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731123" y="2607270"/>
            <a:ext cx="6422296" cy="6422996"/>
            <a:chOff x="0" y="0"/>
            <a:chExt cx="6603840" cy="6604560"/>
          </a:xfrm>
        </p:grpSpPr>
        <p:sp>
          <p:nvSpPr>
            <p:cNvPr name="Freeform 4" id="4"/>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5" id="5"/>
          <p:cNvGrpSpPr/>
          <p:nvPr/>
        </p:nvGrpSpPr>
        <p:grpSpPr>
          <a:xfrm rot="0">
            <a:off x="10860907" y="4278313"/>
            <a:ext cx="1309387" cy="2127228"/>
            <a:chOff x="0" y="0"/>
            <a:chExt cx="1346400" cy="2187360"/>
          </a:xfrm>
        </p:grpSpPr>
        <p:sp>
          <p:nvSpPr>
            <p:cNvPr name="Freeform 6" id="6"/>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11132587" y="6192678"/>
            <a:ext cx="1806533" cy="1522249"/>
            <a:chOff x="0" y="0"/>
            <a:chExt cx="1857600" cy="1565280"/>
          </a:xfrm>
        </p:grpSpPr>
        <p:sp>
          <p:nvSpPr>
            <p:cNvPr name="Freeform 8" id="8"/>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12939120" y="6192678"/>
            <a:ext cx="1806533" cy="1522249"/>
            <a:chOff x="0" y="0"/>
            <a:chExt cx="1857600" cy="1565280"/>
          </a:xfrm>
        </p:grpSpPr>
        <p:sp>
          <p:nvSpPr>
            <p:cNvPr name="Freeform 10" id="10"/>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13710748" y="4278313"/>
            <a:ext cx="1306586" cy="2127228"/>
            <a:chOff x="0" y="0"/>
            <a:chExt cx="1343520" cy="2187360"/>
          </a:xfrm>
        </p:grpSpPr>
        <p:sp>
          <p:nvSpPr>
            <p:cNvPr name="Freeform 12" id="12"/>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11824391" y="3645326"/>
            <a:ext cx="2229458" cy="1093023"/>
            <a:chOff x="0" y="0"/>
            <a:chExt cx="2292480" cy="1123920"/>
          </a:xfrm>
        </p:grpSpPr>
        <p:sp>
          <p:nvSpPr>
            <p:cNvPr name="Freeform 14" id="14"/>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11997342" y="4837078"/>
            <a:ext cx="1883556" cy="1883556"/>
            <a:chOff x="0" y="0"/>
            <a:chExt cx="1936800" cy="1936800"/>
          </a:xfrm>
        </p:grpSpPr>
        <p:sp>
          <p:nvSpPr>
            <p:cNvPr name="Freeform 16" id="16"/>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12238213" y="1950126"/>
            <a:ext cx="1404615" cy="1404615"/>
            <a:chOff x="0" y="0"/>
            <a:chExt cx="1444320" cy="1444320"/>
          </a:xfrm>
        </p:grpSpPr>
        <p:sp>
          <p:nvSpPr>
            <p:cNvPr name="Freeform 18" id="18"/>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5335228" y="4145274"/>
            <a:ext cx="1404615" cy="1405315"/>
            <a:chOff x="0" y="0"/>
            <a:chExt cx="1444320" cy="1445040"/>
          </a:xfrm>
        </p:grpSpPr>
        <p:sp>
          <p:nvSpPr>
            <p:cNvPr name="Freeform 20" id="20"/>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4180587" y="7721229"/>
            <a:ext cx="1404615" cy="1404615"/>
            <a:chOff x="0" y="0"/>
            <a:chExt cx="1444320" cy="1444320"/>
          </a:xfrm>
        </p:grpSpPr>
        <p:sp>
          <p:nvSpPr>
            <p:cNvPr name="Freeform 22" id="22"/>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0376364" y="7721229"/>
            <a:ext cx="1404615" cy="1404615"/>
            <a:chOff x="0" y="0"/>
            <a:chExt cx="1444320" cy="1444320"/>
          </a:xfrm>
        </p:grpSpPr>
        <p:sp>
          <p:nvSpPr>
            <p:cNvPr name="Freeform 24" id="24"/>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5" id="25"/>
          <p:cNvGrpSpPr/>
          <p:nvPr/>
        </p:nvGrpSpPr>
        <p:grpSpPr>
          <a:xfrm rot="0">
            <a:off x="9144000" y="4145274"/>
            <a:ext cx="1405315" cy="1405315"/>
            <a:chOff x="0" y="0"/>
            <a:chExt cx="1445040" cy="1445040"/>
          </a:xfrm>
        </p:grpSpPr>
        <p:sp>
          <p:nvSpPr>
            <p:cNvPr name="Freeform 26" id="26"/>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TextBox 27" id="27"/>
          <p:cNvSpPr txBox="true"/>
          <p:nvPr/>
        </p:nvSpPr>
        <p:spPr>
          <a:xfrm rot="0">
            <a:off x="1323900" y="933450"/>
            <a:ext cx="6015768" cy="1822317"/>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NEED OF THE PROJECT</a:t>
            </a:r>
          </a:p>
        </p:txBody>
      </p:sp>
      <p:sp>
        <p:nvSpPr>
          <p:cNvPr name="TextBox 28" id="28"/>
          <p:cNvSpPr txBox="true"/>
          <p:nvPr/>
        </p:nvSpPr>
        <p:spPr>
          <a:xfrm rot="0">
            <a:off x="12238213" y="5687981"/>
            <a:ext cx="1552289" cy="285750"/>
          </a:xfrm>
          <a:prstGeom prst="rect">
            <a:avLst/>
          </a:prstGeom>
        </p:spPr>
        <p:txBody>
          <a:bodyPr anchor="t" rtlCol="false" tIns="0" lIns="0" bIns="0" rIns="0">
            <a:spAutoFit/>
          </a:bodyPr>
          <a:lstStyle/>
          <a:p>
            <a:pPr algn="ctr">
              <a:lnSpc>
                <a:spcPts val="2216"/>
              </a:lnSpc>
            </a:pPr>
            <a:r>
              <a:rPr lang="en-US" sz="1847" spc="-36">
                <a:solidFill>
                  <a:srgbClr val="F2F4F5"/>
                </a:solidFill>
                <a:latin typeface="Montserrat Light"/>
              </a:rPr>
              <a:t>RETURNPAL</a:t>
            </a:r>
          </a:p>
        </p:txBody>
      </p:sp>
      <p:sp>
        <p:nvSpPr>
          <p:cNvPr name="Freeform 29" id="29"/>
          <p:cNvSpPr/>
          <p:nvPr/>
        </p:nvSpPr>
        <p:spPr>
          <a:xfrm flipH="false" flipV="false" rot="0">
            <a:off x="14486118" y="8030286"/>
            <a:ext cx="849110" cy="827496"/>
          </a:xfrm>
          <a:custGeom>
            <a:avLst/>
            <a:gdLst/>
            <a:ahLst/>
            <a:cxnLst/>
            <a:rect r="r" b="b" t="t" l="l"/>
            <a:pathLst>
              <a:path h="827496" w="849110">
                <a:moveTo>
                  <a:pt x="0" y="0"/>
                </a:moveTo>
                <a:lnTo>
                  <a:pt x="849110" y="0"/>
                </a:lnTo>
                <a:lnTo>
                  <a:pt x="849110" y="827497"/>
                </a:lnTo>
                <a:lnTo>
                  <a:pt x="0" y="827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15632519" y="4364397"/>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10628887" y="7989290"/>
            <a:ext cx="899568" cy="868492"/>
          </a:xfrm>
          <a:custGeom>
            <a:avLst/>
            <a:gdLst/>
            <a:ahLst/>
            <a:cxnLst/>
            <a:rect r="r" b="b" t="t" l="l"/>
            <a:pathLst>
              <a:path h="868492" w="899568">
                <a:moveTo>
                  <a:pt x="0" y="0"/>
                </a:moveTo>
                <a:lnTo>
                  <a:pt x="899568" y="0"/>
                </a:lnTo>
                <a:lnTo>
                  <a:pt x="899568" y="868493"/>
                </a:lnTo>
                <a:lnTo>
                  <a:pt x="0" y="8684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12541476" y="2268825"/>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9357344" y="4301671"/>
            <a:ext cx="978628" cy="991244"/>
          </a:xfrm>
          <a:custGeom>
            <a:avLst/>
            <a:gdLst/>
            <a:ahLst/>
            <a:cxnLst/>
            <a:rect r="r" b="b" t="t" l="l"/>
            <a:pathLst>
              <a:path h="991244" w="978628">
                <a:moveTo>
                  <a:pt x="0" y="0"/>
                </a:moveTo>
                <a:lnTo>
                  <a:pt x="978627" y="0"/>
                </a:lnTo>
                <a:lnTo>
                  <a:pt x="978627" y="991244"/>
                </a:lnTo>
                <a:lnTo>
                  <a:pt x="0" y="9912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4" id="34"/>
          <p:cNvSpPr txBox="true"/>
          <p:nvPr/>
        </p:nvSpPr>
        <p:spPr>
          <a:xfrm rot="0">
            <a:off x="1451906" y="3875313"/>
            <a:ext cx="2246916" cy="679145"/>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Data-Driven Decision Making</a:t>
            </a:r>
          </a:p>
        </p:txBody>
      </p:sp>
      <p:sp>
        <p:nvSpPr>
          <p:cNvPr name="TextBox 35" id="35"/>
          <p:cNvSpPr txBox="true"/>
          <p:nvPr/>
        </p:nvSpPr>
        <p:spPr>
          <a:xfrm rot="0">
            <a:off x="1451906" y="4621133"/>
            <a:ext cx="2080906" cy="471464"/>
          </a:xfrm>
          <a:prstGeom prst="rect">
            <a:avLst/>
          </a:prstGeom>
        </p:spPr>
        <p:txBody>
          <a:bodyPr anchor="t" rtlCol="false" tIns="0" lIns="0" bIns="0" rIns="0">
            <a:spAutoFit/>
          </a:bodyPr>
          <a:lstStyle/>
          <a:p>
            <a:pPr algn="ctr">
              <a:lnSpc>
                <a:spcPts val="1291"/>
              </a:lnSpc>
              <a:spcBef>
                <a:spcPct val="0"/>
              </a:spcBef>
            </a:pPr>
            <a:r>
              <a:rPr lang="en-US" sz="922">
                <a:solidFill>
                  <a:srgbClr val="010101"/>
                </a:solidFill>
                <a:latin typeface="Montserrat Light"/>
              </a:rPr>
              <a:t>ReturnPal needs to leverage data analysis to guide its business strategy and stay competitive.</a:t>
            </a:r>
          </a:p>
        </p:txBody>
      </p:sp>
      <p:sp>
        <p:nvSpPr>
          <p:cNvPr name="TextBox 36" id="36"/>
          <p:cNvSpPr txBox="true"/>
          <p:nvPr/>
        </p:nvSpPr>
        <p:spPr>
          <a:xfrm rot="0">
            <a:off x="2126021" y="2940791"/>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01</a:t>
            </a:r>
          </a:p>
        </p:txBody>
      </p:sp>
      <p:sp>
        <p:nvSpPr>
          <p:cNvPr name="TextBox 37" id="37"/>
          <p:cNvSpPr txBox="true"/>
          <p:nvPr/>
        </p:nvSpPr>
        <p:spPr>
          <a:xfrm rot="0">
            <a:off x="4056687" y="3875313"/>
            <a:ext cx="2246916" cy="679145"/>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Operational Efficiency</a:t>
            </a:r>
          </a:p>
        </p:txBody>
      </p:sp>
      <p:sp>
        <p:nvSpPr>
          <p:cNvPr name="TextBox 38" id="38"/>
          <p:cNvSpPr txBox="true"/>
          <p:nvPr/>
        </p:nvSpPr>
        <p:spPr>
          <a:xfrm rot="0">
            <a:off x="4730802" y="2940791"/>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02</a:t>
            </a:r>
          </a:p>
        </p:txBody>
      </p:sp>
      <p:sp>
        <p:nvSpPr>
          <p:cNvPr name="TextBox 39" id="39"/>
          <p:cNvSpPr txBox="true"/>
          <p:nvPr/>
        </p:nvSpPr>
        <p:spPr>
          <a:xfrm rot="0">
            <a:off x="4139692" y="4665730"/>
            <a:ext cx="2080906" cy="947303"/>
          </a:xfrm>
          <a:prstGeom prst="rect">
            <a:avLst/>
          </a:prstGeom>
        </p:spPr>
        <p:txBody>
          <a:bodyPr anchor="t" rtlCol="false" tIns="0" lIns="0" bIns="0" rIns="0">
            <a:spAutoFit/>
          </a:bodyPr>
          <a:lstStyle/>
          <a:p>
            <a:pPr algn="ctr">
              <a:lnSpc>
                <a:spcPts val="1291"/>
              </a:lnSpc>
              <a:spcBef>
                <a:spcPct val="0"/>
              </a:spcBef>
            </a:pPr>
            <a:r>
              <a:rPr lang="en-US" sz="922">
                <a:solidFill>
                  <a:srgbClr val="010101"/>
                </a:solidFill>
                <a:latin typeface="Montserrat Light"/>
              </a:rPr>
              <a:t>Identifying and addressing operational inefficiencies can lead to cost savings, improved customer service, and enhanced business processes. Streamlining operations is essential for long-term success.</a:t>
            </a:r>
          </a:p>
        </p:txBody>
      </p:sp>
      <p:sp>
        <p:nvSpPr>
          <p:cNvPr name="TextBox 40" id="40"/>
          <p:cNvSpPr txBox="true"/>
          <p:nvPr/>
        </p:nvSpPr>
        <p:spPr>
          <a:xfrm rot="0">
            <a:off x="1343046" y="6813003"/>
            <a:ext cx="2246916" cy="679145"/>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Financial Optimization</a:t>
            </a:r>
          </a:p>
        </p:txBody>
      </p:sp>
      <p:sp>
        <p:nvSpPr>
          <p:cNvPr name="TextBox 41" id="41"/>
          <p:cNvSpPr txBox="true"/>
          <p:nvPr/>
        </p:nvSpPr>
        <p:spPr>
          <a:xfrm rot="0">
            <a:off x="1343046" y="7558823"/>
            <a:ext cx="2080906" cy="1105916"/>
          </a:xfrm>
          <a:prstGeom prst="rect">
            <a:avLst/>
          </a:prstGeom>
        </p:spPr>
        <p:txBody>
          <a:bodyPr anchor="t" rtlCol="false" tIns="0" lIns="0" bIns="0" rIns="0">
            <a:spAutoFit/>
          </a:bodyPr>
          <a:lstStyle/>
          <a:p>
            <a:pPr algn="ctr">
              <a:lnSpc>
                <a:spcPts val="1291"/>
              </a:lnSpc>
              <a:spcBef>
                <a:spcPct val="0"/>
              </a:spcBef>
            </a:pPr>
            <a:r>
              <a:rPr lang="en-US" sz="922">
                <a:solidFill>
                  <a:srgbClr val="010101"/>
                </a:solidFill>
                <a:latin typeface="Montserrat Light"/>
              </a:rPr>
              <a:t>Efficiently managing the financial impact of returns is crucial for the company's profitability. This project can help ReturnPal better understand the financial implications and develop effective strategies.</a:t>
            </a:r>
          </a:p>
        </p:txBody>
      </p:sp>
      <p:sp>
        <p:nvSpPr>
          <p:cNvPr name="TextBox 42" id="42"/>
          <p:cNvSpPr txBox="true"/>
          <p:nvPr/>
        </p:nvSpPr>
        <p:spPr>
          <a:xfrm rot="0">
            <a:off x="2017162" y="5878481"/>
            <a:ext cx="898685" cy="88626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03</a:t>
            </a:r>
          </a:p>
        </p:txBody>
      </p:sp>
      <p:sp>
        <p:nvSpPr>
          <p:cNvPr name="TextBox 43" id="43"/>
          <p:cNvSpPr txBox="true"/>
          <p:nvPr/>
        </p:nvSpPr>
        <p:spPr>
          <a:xfrm rot="0">
            <a:off x="4139692" y="6813003"/>
            <a:ext cx="2246916" cy="679145"/>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Competitive Advantage</a:t>
            </a:r>
          </a:p>
        </p:txBody>
      </p:sp>
      <p:sp>
        <p:nvSpPr>
          <p:cNvPr name="TextBox 44" id="44"/>
          <p:cNvSpPr txBox="true"/>
          <p:nvPr/>
        </p:nvSpPr>
        <p:spPr>
          <a:xfrm rot="0">
            <a:off x="4139692" y="7558823"/>
            <a:ext cx="2080906" cy="1105916"/>
          </a:xfrm>
          <a:prstGeom prst="rect">
            <a:avLst/>
          </a:prstGeom>
        </p:spPr>
        <p:txBody>
          <a:bodyPr anchor="t" rtlCol="false" tIns="0" lIns="0" bIns="0" rIns="0">
            <a:spAutoFit/>
          </a:bodyPr>
          <a:lstStyle/>
          <a:p>
            <a:pPr algn="ctr">
              <a:lnSpc>
                <a:spcPts val="1291"/>
              </a:lnSpc>
              <a:spcBef>
                <a:spcPct val="0"/>
              </a:spcBef>
            </a:pPr>
            <a:r>
              <a:rPr lang="en-US" sz="922">
                <a:solidFill>
                  <a:srgbClr val="010101"/>
                </a:solidFill>
                <a:latin typeface="Montserrat Light"/>
              </a:rPr>
              <a:t>In a competitive e-commerce landscape, staying ahead of industry trends and emerging customer demands is essential. This project enables ReturnPal to anticipate and capitalize on future opportunities.</a:t>
            </a:r>
          </a:p>
        </p:txBody>
      </p:sp>
      <p:sp>
        <p:nvSpPr>
          <p:cNvPr name="TextBox 45" id="45"/>
          <p:cNvSpPr txBox="true"/>
          <p:nvPr/>
        </p:nvSpPr>
        <p:spPr>
          <a:xfrm rot="0">
            <a:off x="4813807" y="5878481"/>
            <a:ext cx="898685" cy="88626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04</a:t>
            </a:r>
          </a:p>
        </p:txBody>
      </p:sp>
      <p:sp>
        <p:nvSpPr>
          <p:cNvPr name="TextBox 46" id="46"/>
          <p:cNvSpPr txBox="true"/>
          <p:nvPr/>
        </p:nvSpPr>
        <p:spPr>
          <a:xfrm rot="0">
            <a:off x="6598350" y="6813003"/>
            <a:ext cx="2246916" cy="679145"/>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Learning and Portfolio Building</a:t>
            </a:r>
          </a:p>
        </p:txBody>
      </p:sp>
      <p:sp>
        <p:nvSpPr>
          <p:cNvPr name="TextBox 47" id="47"/>
          <p:cNvSpPr txBox="true"/>
          <p:nvPr/>
        </p:nvSpPr>
        <p:spPr>
          <a:xfrm rot="0">
            <a:off x="6598350" y="7558823"/>
            <a:ext cx="2080906" cy="947303"/>
          </a:xfrm>
          <a:prstGeom prst="rect">
            <a:avLst/>
          </a:prstGeom>
        </p:spPr>
        <p:txBody>
          <a:bodyPr anchor="t" rtlCol="false" tIns="0" lIns="0" bIns="0" rIns="0">
            <a:spAutoFit/>
          </a:bodyPr>
          <a:lstStyle/>
          <a:p>
            <a:pPr algn="ctr">
              <a:lnSpc>
                <a:spcPts val="1291"/>
              </a:lnSpc>
              <a:spcBef>
                <a:spcPct val="0"/>
              </a:spcBef>
            </a:pPr>
            <a:r>
              <a:rPr lang="en-US" sz="922">
                <a:solidFill>
                  <a:srgbClr val="010101"/>
                </a:solidFill>
                <a:latin typeface="Montserrat Light"/>
              </a:rPr>
              <a:t>This project provides learners with valuable real-world experience, enhancing their skillset and allowing them to build a portfolio of work that can benefit their future careers.</a:t>
            </a:r>
          </a:p>
        </p:txBody>
      </p:sp>
      <p:sp>
        <p:nvSpPr>
          <p:cNvPr name="TextBox 48" id="48"/>
          <p:cNvSpPr txBox="true"/>
          <p:nvPr/>
        </p:nvSpPr>
        <p:spPr>
          <a:xfrm rot="0">
            <a:off x="7272465" y="5878481"/>
            <a:ext cx="898685" cy="88626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38888" r="0" b="-38888"/>
              </a:stretch>
            </a:blipFill>
          </p:spPr>
        </p:sp>
      </p:grpSp>
      <p:grpSp>
        <p:nvGrpSpPr>
          <p:cNvPr name="Group 7" id="7"/>
          <p:cNvGrpSpPr/>
          <p:nvPr/>
        </p:nvGrpSpPr>
        <p:grpSpPr>
          <a:xfrm rot="0">
            <a:off x="2300775" y="3360469"/>
            <a:ext cx="6331281" cy="1563793"/>
            <a:chOff x="0" y="0"/>
            <a:chExt cx="2161091" cy="533778"/>
          </a:xfrm>
        </p:grpSpPr>
        <p:sp>
          <p:nvSpPr>
            <p:cNvPr name="Freeform 8" id="8"/>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name="TextBox 9" id="9"/>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300775" y="1158585"/>
            <a:ext cx="7238899" cy="1714797"/>
          </a:xfrm>
          <a:prstGeom prst="rect">
            <a:avLst/>
          </a:prstGeom>
        </p:spPr>
        <p:txBody>
          <a:bodyPr anchor="t" rtlCol="false" tIns="0" lIns="0" bIns="0" rIns="0">
            <a:spAutoFit/>
          </a:bodyPr>
          <a:lstStyle/>
          <a:p>
            <a:pPr marL="0" indent="0" lvl="0">
              <a:lnSpc>
                <a:spcPts val="6842"/>
              </a:lnSpc>
              <a:spcBef>
                <a:spcPct val="0"/>
              </a:spcBef>
            </a:pPr>
            <a:r>
              <a:rPr lang="en-US" sz="4958" spc="173">
                <a:solidFill>
                  <a:srgbClr val="010101"/>
                </a:solidFill>
                <a:latin typeface="Archivo Black"/>
              </a:rPr>
              <a:t>DESCRIPTIVE ANALYSIS</a:t>
            </a:r>
          </a:p>
        </p:txBody>
      </p:sp>
      <p:grpSp>
        <p:nvGrpSpPr>
          <p:cNvPr name="Group 11" id="11"/>
          <p:cNvGrpSpPr/>
          <p:nvPr/>
        </p:nvGrpSpPr>
        <p:grpSpPr>
          <a:xfrm rot="0">
            <a:off x="7535860" y="3119178"/>
            <a:ext cx="2381235" cy="2046374"/>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3" id="13"/>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2585027" y="3559527"/>
            <a:ext cx="4950833" cy="821012"/>
          </a:xfrm>
          <a:prstGeom prst="rect">
            <a:avLst/>
          </a:prstGeom>
        </p:spPr>
        <p:txBody>
          <a:bodyPr anchor="t" rtlCol="false" tIns="0" lIns="0" bIns="0" rIns="0">
            <a:spAutoFit/>
          </a:bodyPr>
          <a:lstStyle/>
          <a:p>
            <a:pPr>
              <a:lnSpc>
                <a:spcPts val="2187"/>
              </a:lnSpc>
            </a:pPr>
            <a:r>
              <a:rPr lang="en-US" sz="1585" spc="155">
                <a:solidFill>
                  <a:srgbClr val="F2F4F5"/>
                </a:solidFill>
                <a:latin typeface="Montserrat Light"/>
              </a:rPr>
              <a:t>What is the distribution of return rates across different product categories or customer segments?</a:t>
            </a:r>
          </a:p>
        </p:txBody>
      </p:sp>
      <p:grpSp>
        <p:nvGrpSpPr>
          <p:cNvPr name="Group 15" id="15"/>
          <p:cNvGrpSpPr/>
          <p:nvPr/>
        </p:nvGrpSpPr>
        <p:grpSpPr>
          <a:xfrm rot="0">
            <a:off x="7191171" y="5406843"/>
            <a:ext cx="6331281" cy="1563793"/>
            <a:chOff x="0" y="0"/>
            <a:chExt cx="2161091" cy="533778"/>
          </a:xfrm>
        </p:grpSpPr>
        <p:sp>
          <p:nvSpPr>
            <p:cNvPr name="Freeform 16" id="16"/>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name="TextBox 17" id="17"/>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6033010" y="5165552"/>
            <a:ext cx="2381235" cy="2046374"/>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0" id="20"/>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8316248" y="5605901"/>
            <a:ext cx="4950833" cy="1097237"/>
          </a:xfrm>
          <a:prstGeom prst="rect">
            <a:avLst/>
          </a:prstGeom>
        </p:spPr>
        <p:txBody>
          <a:bodyPr anchor="t" rtlCol="false" tIns="0" lIns="0" bIns="0" rIns="0">
            <a:spAutoFit/>
          </a:bodyPr>
          <a:lstStyle/>
          <a:p>
            <a:pPr>
              <a:lnSpc>
                <a:spcPts val="2187"/>
              </a:lnSpc>
            </a:pPr>
            <a:r>
              <a:rPr lang="en-US" sz="1585" spc="155">
                <a:solidFill>
                  <a:srgbClr val="F2F4F5"/>
                </a:solidFill>
                <a:latin typeface="Montserrat Light"/>
              </a:rPr>
              <a:t>What are the seasonal trends in returns, and can we correlate them with specific events or changes in the business environment?</a:t>
            </a:r>
          </a:p>
        </p:txBody>
      </p:sp>
      <p:grpSp>
        <p:nvGrpSpPr>
          <p:cNvPr name="Group 22" id="22"/>
          <p:cNvGrpSpPr/>
          <p:nvPr/>
        </p:nvGrpSpPr>
        <p:grpSpPr>
          <a:xfrm rot="0">
            <a:off x="2300775" y="7453217"/>
            <a:ext cx="6331281" cy="1563793"/>
            <a:chOff x="0" y="0"/>
            <a:chExt cx="2161091" cy="533778"/>
          </a:xfrm>
        </p:grpSpPr>
        <p:sp>
          <p:nvSpPr>
            <p:cNvPr name="Freeform 23" id="23"/>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name="TextBox 24" id="24"/>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7535860" y="7211926"/>
            <a:ext cx="2381235" cy="2046374"/>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7" id="27"/>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28" id="28"/>
          <p:cNvSpPr txBox="true"/>
          <p:nvPr/>
        </p:nvSpPr>
        <p:spPr>
          <a:xfrm rot="0">
            <a:off x="2585027" y="7534094"/>
            <a:ext cx="4950833" cy="1373462"/>
          </a:xfrm>
          <a:prstGeom prst="rect">
            <a:avLst/>
          </a:prstGeom>
        </p:spPr>
        <p:txBody>
          <a:bodyPr anchor="t" rtlCol="false" tIns="0" lIns="0" bIns="0" rIns="0">
            <a:spAutoFit/>
          </a:bodyPr>
          <a:lstStyle/>
          <a:p>
            <a:pPr>
              <a:lnSpc>
                <a:spcPts val="2187"/>
              </a:lnSpc>
            </a:pPr>
            <a:r>
              <a:rPr lang="en-US" sz="1585" spc="155">
                <a:solidFill>
                  <a:srgbClr val="F2F4F5"/>
                </a:solidFill>
                <a:latin typeface="Montserrat Light"/>
              </a:rPr>
              <a:t>Are there any specific products or product categories that are more commonly associated with returns? Can we segment customers based on their preferences for these products?</a:t>
            </a:r>
          </a:p>
        </p:txBody>
      </p:sp>
      <p:sp>
        <p:nvSpPr>
          <p:cNvPr name="Freeform 29" id="29"/>
          <p:cNvSpPr/>
          <p:nvPr/>
        </p:nvSpPr>
        <p:spPr>
          <a:xfrm flipH="false" flipV="false" rot="0">
            <a:off x="8316248" y="3584336"/>
            <a:ext cx="893040" cy="1072428"/>
          </a:xfrm>
          <a:custGeom>
            <a:avLst/>
            <a:gdLst/>
            <a:ahLst/>
            <a:cxnLst/>
            <a:rect r="r" b="b" t="t" l="l"/>
            <a:pathLst>
              <a:path h="1072428" w="893040">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8155450" y="7714715"/>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6632746" y="5633117"/>
            <a:ext cx="980529" cy="1070022"/>
          </a:xfrm>
          <a:custGeom>
            <a:avLst/>
            <a:gdLst/>
            <a:ahLst/>
            <a:cxnLst/>
            <a:rect r="r" b="b" t="t" l="l"/>
            <a:pathLst>
              <a:path h="1070022" w="980529">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1028700" y="531879"/>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EDA 1</a:t>
            </a:r>
          </a:p>
        </p:txBody>
      </p:sp>
      <p:grpSp>
        <p:nvGrpSpPr>
          <p:cNvPr name="Group 6" id="6"/>
          <p:cNvGrpSpPr>
            <a:grpSpLocks noChangeAspect="true"/>
          </p:cNvGrpSpPr>
          <p:nvPr/>
        </p:nvGrpSpPr>
        <p:grpSpPr>
          <a:xfrm rot="0">
            <a:off x="-46214" y="7097814"/>
            <a:ext cx="5669664" cy="3189186"/>
            <a:chOff x="0" y="0"/>
            <a:chExt cx="6089457" cy="3425320"/>
          </a:xfrm>
        </p:grpSpPr>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8" id="8"/>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0" t="-10274" r="0" b="-67502"/>
              </a:stretch>
            </a:blipFill>
          </p:spPr>
        </p:sp>
      </p:grpSp>
      <p:grpSp>
        <p:nvGrpSpPr>
          <p:cNvPr name="Group 9" id="9"/>
          <p:cNvGrpSpPr>
            <a:grpSpLocks noChangeAspect="true"/>
          </p:cNvGrpSpPr>
          <p:nvPr/>
        </p:nvGrpSpPr>
        <p:grpSpPr>
          <a:xfrm rot="0">
            <a:off x="11006092" y="22598"/>
            <a:ext cx="7281908" cy="4096074"/>
            <a:chOff x="0" y="0"/>
            <a:chExt cx="6089457" cy="3425320"/>
          </a:xfrm>
        </p:grpSpPr>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1" id="11"/>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38888" r="0" b="-38888"/>
              </a:stretch>
            </a:blipFill>
          </p:spPr>
        </p:sp>
      </p:grpSp>
      <p:sp>
        <p:nvSpPr>
          <p:cNvPr name="Freeform 12" id="12"/>
          <p:cNvSpPr/>
          <p:nvPr/>
        </p:nvSpPr>
        <p:spPr>
          <a:xfrm flipH="false" flipV="false" rot="0">
            <a:off x="3831555" y="2258032"/>
            <a:ext cx="11121447" cy="6659599"/>
          </a:xfrm>
          <a:custGeom>
            <a:avLst/>
            <a:gdLst/>
            <a:ahLst/>
            <a:cxnLst/>
            <a:rect r="r" b="b" t="t" l="l"/>
            <a:pathLst>
              <a:path h="6659599" w="11121447">
                <a:moveTo>
                  <a:pt x="0" y="0"/>
                </a:moveTo>
                <a:lnTo>
                  <a:pt x="11121447" y="0"/>
                </a:lnTo>
                <a:lnTo>
                  <a:pt x="11121447" y="6659599"/>
                </a:lnTo>
                <a:lnTo>
                  <a:pt x="0" y="6659599"/>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grpSp>
        <p:nvGrpSpPr>
          <p:cNvPr name="Group 5" id="5"/>
          <p:cNvGrpSpPr>
            <a:grpSpLocks noChangeAspect="true"/>
          </p:cNvGrpSpPr>
          <p:nvPr/>
        </p:nvGrpSpPr>
        <p:grpSpPr>
          <a:xfrm rot="0">
            <a:off x="-46214" y="7097814"/>
            <a:ext cx="5669664" cy="3189186"/>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0" t="-10274" r="0" b="-67502"/>
              </a:stretch>
            </a:blipFill>
          </p:spPr>
        </p:sp>
      </p:grpSp>
      <p:grpSp>
        <p:nvGrpSpPr>
          <p:cNvPr name="Group 8" id="8"/>
          <p:cNvGrpSpPr>
            <a:grpSpLocks noChangeAspect="true"/>
          </p:cNvGrpSpPr>
          <p:nvPr/>
        </p:nvGrpSpPr>
        <p:grpSpPr>
          <a:xfrm rot="0">
            <a:off x="11006092" y="22598"/>
            <a:ext cx="7281908" cy="4096074"/>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38888" r="0" b="-38888"/>
              </a:stretch>
            </a:blipFill>
          </p:spPr>
        </p:sp>
      </p:grpSp>
      <p:sp>
        <p:nvSpPr>
          <p:cNvPr name="Freeform 11" id="11"/>
          <p:cNvSpPr/>
          <p:nvPr/>
        </p:nvSpPr>
        <p:spPr>
          <a:xfrm flipH="false" flipV="false" rot="0">
            <a:off x="3043205" y="1962371"/>
            <a:ext cx="11413240" cy="6834327"/>
          </a:xfrm>
          <a:custGeom>
            <a:avLst/>
            <a:gdLst/>
            <a:ahLst/>
            <a:cxnLst/>
            <a:rect r="r" b="b" t="t" l="l"/>
            <a:pathLst>
              <a:path h="6834327" w="11413240">
                <a:moveTo>
                  <a:pt x="0" y="0"/>
                </a:moveTo>
                <a:lnTo>
                  <a:pt x="11413240" y="0"/>
                </a:lnTo>
                <a:lnTo>
                  <a:pt x="11413240" y="6834327"/>
                </a:lnTo>
                <a:lnTo>
                  <a:pt x="0" y="6834327"/>
                </a:lnTo>
                <a:lnTo>
                  <a:pt x="0" y="0"/>
                </a:lnTo>
                <a:close/>
              </a:path>
            </a:pathLst>
          </a:custGeom>
          <a:blipFill>
            <a:blip r:embed="rId6"/>
            <a:stretch>
              <a:fillRect l="0" t="0" r="0" b="0"/>
            </a:stretch>
          </a:blipFill>
        </p:spPr>
      </p:sp>
      <p:sp>
        <p:nvSpPr>
          <p:cNvPr name="TextBox 12" id="12"/>
          <p:cNvSpPr txBox="true"/>
          <p:nvPr/>
        </p:nvSpPr>
        <p:spPr>
          <a:xfrm rot="0">
            <a:off x="1028700" y="531879"/>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EDA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DAFzpQ6NB8k</dc:identifier>
  <dcterms:modified xsi:type="dcterms:W3CDTF">2011-08-01T06:04:30Z</dcterms:modified>
  <cp:revision>1</cp:revision>
  <dc:title>Grey Modern Professional Business Project Presentation</dc:title>
</cp:coreProperties>
</file>